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57" r:id="rId4"/>
    <p:sldId id="262" r:id="rId5"/>
    <p:sldId id="263" r:id="rId6"/>
    <p:sldId id="258" r:id="rId7"/>
    <p:sldId id="259" r:id="rId8"/>
    <p:sldId id="261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0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29B73-D5CA-4088-9D96-2D787D00B137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3F36-DA4C-4787-B537-DC617B621E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29B73-D5CA-4088-9D96-2D787D00B137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3F36-DA4C-4787-B537-DC617B621E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29B73-D5CA-4088-9D96-2D787D00B137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3F36-DA4C-4787-B537-DC617B621E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29B73-D5CA-4088-9D96-2D787D00B137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3F36-DA4C-4787-B537-DC617B621E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29B73-D5CA-4088-9D96-2D787D00B137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3F36-DA4C-4787-B537-DC617B621E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29B73-D5CA-4088-9D96-2D787D00B137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3F36-DA4C-4787-B537-DC617B621E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29B73-D5CA-4088-9D96-2D787D00B137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3F36-DA4C-4787-B537-DC617B621E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29B73-D5CA-4088-9D96-2D787D00B137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3F36-DA4C-4787-B537-DC617B621E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29B73-D5CA-4088-9D96-2D787D00B137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3F36-DA4C-4787-B537-DC617B621E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29B73-D5CA-4088-9D96-2D787D00B137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3F36-DA4C-4787-B537-DC617B621E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29B73-D5CA-4088-9D96-2D787D00B137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3F36-DA4C-4787-B537-DC617B621E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29B73-D5CA-4088-9D96-2D787D00B137}" type="datetimeFigureOut">
              <a:rPr lang="fr-FR" smtClean="0"/>
              <a:pPr/>
              <a:t>26/11/2024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C3F36-DA4C-4787-B537-DC617B621E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5736" y="908720"/>
            <a:ext cx="6491064" cy="1152128"/>
          </a:xfrm>
        </p:spPr>
        <p:txBody>
          <a:bodyPr>
            <a:normAutofit/>
          </a:bodyPr>
          <a:lstStyle/>
          <a:p>
            <a:r>
              <a:rPr lang="ar-DZ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ea typeface="+mn-ea"/>
                <a:cs typeface="Sakkal Majalla" pitchFamily="2" charset="-78"/>
              </a:rPr>
              <a:t>المحاضرة رقم </a:t>
            </a:r>
            <a:r>
              <a:rPr lang="ar-DZ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ea typeface="+mn-ea"/>
                <a:cs typeface="Sakkal Majalla" pitchFamily="2" charset="-78"/>
              </a:rPr>
              <a:t>05:</a:t>
            </a:r>
            <a:r>
              <a:rPr lang="ar-DZ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ea typeface="+mn-ea"/>
                <a:cs typeface="Sakkal Majalla" pitchFamily="2" charset="-78"/>
              </a:rPr>
              <a:t> </a:t>
            </a:r>
            <a:endParaRPr lang="fr-FR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Sakkal Majalla" pitchFamily="2" charset="-78"/>
              <a:ea typeface="+mn-ea"/>
              <a:cs typeface="Sakkal Majalla" pitchFamily="2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356992"/>
            <a:ext cx="8229600" cy="2769171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ar-DZ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cs typeface="Sakkal Majalla" pitchFamily="2" charset="-78"/>
              </a:rPr>
              <a:t>مشكلة البحث وصياغة الفرضيات</a:t>
            </a:r>
            <a:endParaRPr lang="fr-FR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2050" name="Picture 2" descr="الحق في السؤال - OujdaCit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843807" cy="29249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628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ar-DZ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cs typeface="Sakkal Majalla" pitchFamily="2" charset="-78"/>
              </a:rPr>
              <a:t>خطوات صياغة الفرضية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b="1" dirty="0" smtClean="0">
                <a:latin typeface="Sakkal Majalla" pitchFamily="2" charset="-78"/>
                <a:cs typeface="Sakkal Majalla" pitchFamily="2" charset="-78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/>
          <a:lstStyle/>
          <a:p>
            <a:pPr algn="r" rtl="1">
              <a:buFont typeface="Wingdings" pitchFamily="2" charset="2"/>
              <a:buChar char="q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تحديد 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مشكلة البحث: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صياغة سؤال واضح ودقيق.</a:t>
            </a:r>
          </a:p>
          <a:p>
            <a:pPr algn="r" rtl="1">
              <a:buFont typeface="Wingdings" pitchFamily="2" charset="2"/>
              <a:buChar char="q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الدراسة النظرية: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مراجعة الأدبيات المتعلقة بالمشكلة.</a:t>
            </a:r>
          </a:p>
          <a:p>
            <a:pPr algn="r" rtl="1">
              <a:buFont typeface="Wingdings" pitchFamily="2" charset="2"/>
              <a:buChar char="q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تحديد المتغيرات: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تحديد العوامل التي تؤثر على المشكلة.</a:t>
            </a:r>
          </a:p>
          <a:p>
            <a:pPr algn="r" rtl="1">
              <a:buFont typeface="Wingdings" pitchFamily="2" charset="2"/>
              <a:buChar char="q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صياغة الفرضية: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كتابة عبارة واضحة تربط بين المتغيرات.</a:t>
            </a:r>
          </a:p>
          <a:p>
            <a:endParaRPr lang="fr-FR" dirty="0"/>
          </a:p>
        </p:txBody>
      </p:sp>
      <p:pic>
        <p:nvPicPr>
          <p:cNvPr id="5122" name="Picture 2" descr="الفرضية في البحث العلمي وهل الفرضية ضرورية في البحث العلمي؟ - أكاديمية  الوفاق للبحث العلمي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412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6059016" cy="1143000"/>
          </a:xfrm>
        </p:spPr>
        <p:txBody>
          <a:bodyPr>
            <a:normAutofit fontScale="90000"/>
          </a:bodyPr>
          <a:lstStyle/>
          <a:p>
            <a:r>
              <a:rPr lang="ar-DZ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cs typeface="Sakkal Majalla" pitchFamily="2" charset="-78"/>
              </a:rPr>
              <a:t>شروط صياغة فرضية جيدة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b="1" dirty="0" smtClean="0">
                <a:latin typeface="Sakkal Majalla" pitchFamily="2" charset="-78"/>
                <a:cs typeface="Sakkal Majalla" pitchFamily="2" charset="-78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924944"/>
            <a:ext cx="8291264" cy="3201219"/>
          </a:xfrm>
        </p:spPr>
        <p:txBody>
          <a:bodyPr/>
          <a:lstStyle/>
          <a:p>
            <a:pPr algn="r"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واضحة 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وموجزة: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تستخدم لغة بسيطة وواضحة.</a:t>
            </a:r>
          </a:p>
          <a:p>
            <a:pPr algn="r"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قابلة للاختبار: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يمكن التحقق منها من خلال جمع البيانات.</a:t>
            </a:r>
          </a:p>
          <a:p>
            <a:pPr algn="r"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مرتبطة بالمشكلة البحثية: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تجيب على سؤال البحث.</a:t>
            </a:r>
          </a:p>
          <a:p>
            <a:pPr algn="r"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منطقية: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مبنية على أساس نظري.</a:t>
            </a:r>
          </a:p>
          <a:p>
            <a:endParaRPr lang="fr-FR" dirty="0"/>
          </a:p>
        </p:txBody>
      </p:sp>
      <p:pic>
        <p:nvPicPr>
          <p:cNvPr id="4098" name="Picture 2" descr="تعريف الإشكالية في البحث العلمي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-27384"/>
            <a:ext cx="3203847" cy="2808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cs typeface="Sakkal Majalla" pitchFamily="2" charset="-78"/>
              </a:rPr>
              <a:t>خلاصة</a:t>
            </a:r>
            <a: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بعد أن تعرفنا على إشكالية البحث ومصادر صياغتها وكذا فرضيات الدراسة نقول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أن: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>
              <a:buFont typeface="Wingdings" pitchFamily="2" charset="2"/>
              <a:buChar char="v"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الاشكالية هي مفتاح ومحرك البحث فصياغة صحيحة معناه قيادة صحيحة للبحث ونتائج ذات مصداقية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علمية؛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>
              <a:buFont typeface="Wingdings" pitchFamily="2" charset="2"/>
              <a:buChar char="v"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فبقية عناصر  البحث هي تحصيل حاصل بناءا على الأبعاد المحددة والمضبوطة في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الإشكالية.</a:t>
            </a:r>
          </a:p>
          <a:p>
            <a:pPr algn="ctr" rtl="1">
              <a:buFont typeface="Wingdings" pitchFamily="2" charset="2"/>
              <a:buChar char="v"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الفرضيات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ليست حقائق: هي مجرد تخمينات يتم التحقق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منها؛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>
              <a:buFont typeface="Wingdings" pitchFamily="2" charset="2"/>
              <a:buChar char="v"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يمكن أن تكون الفرضية صحيحة أو خاطئة: النتائج البحثية هي التي تحدد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ذلك؛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>
              <a:buFont typeface="Wingdings" pitchFamily="2" charset="2"/>
              <a:buChar char="v"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قد تحتاج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الفرضيات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إلى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تعديل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: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بناءً على النتائج الأولية.</a:t>
            </a:r>
            <a:endParaRPr lang="fr-FR" dirty="0" smtClean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2985195"/>
          </a:xfrm>
        </p:spPr>
        <p:txBody>
          <a:bodyPr/>
          <a:lstStyle/>
          <a:p>
            <a:pPr algn="ct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يمثل 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البحث العلمي مسارًا منهجيًا لاستكشاف الحقائق وتكوين معرفة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جديدة.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هذا المسار لا يعتمد على الصدفة، بل يتطلب إعدادًا دقيقًا يبدأ بتحديد مشكلة بحثية محددة وصياغة فرضيات واضحة لتوجيه عملية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البحث."</a:t>
            </a: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028" name="Picture 4" descr="إشكالية السؤال في مجتمعنا – صحيفة أثير الالكترونية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-4564"/>
            <a:ext cx="9180512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057203"/>
          </a:xfrm>
        </p:spPr>
        <p:txBody>
          <a:bodyPr/>
          <a:lstStyle/>
          <a:p>
            <a:pPr algn="ctr" rtl="1">
              <a:buFont typeface="Wingdings" pitchFamily="2" charset="2"/>
              <a:buChar char="q"/>
            </a:pP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تعد الاشكالية اللبنة الأساسية لأي بحث، فهي تمثل أساس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البحث؛</a:t>
            </a:r>
            <a:endParaRPr lang="ar-DZ" sz="3600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>
              <a:buFont typeface="Wingdings" pitchFamily="2" charset="2"/>
              <a:buChar char="q"/>
            </a:pPr>
            <a:r>
              <a:rPr lang="en-US" sz="3600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en-US" sz="3600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 الانطلاق في كتابتها يعتبر أول ما يقوم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به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 الباحث، و آخر ما يقوم بتعديله و صياغته، عندما ينتهي من عملية البحث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والتقصي،</a:t>
            </a:r>
            <a:endParaRPr lang="ar-DZ" sz="3600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None/>
            </a:pP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2267744" y="1713582"/>
            <a:ext cx="504056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DZ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Sakkal Majalla" pitchFamily="2" charset="-78"/>
                <a:cs typeface="Sakkal Majalla" pitchFamily="2" charset="-78"/>
              </a:rPr>
              <a:t>الاشكالية</a:t>
            </a:r>
            <a:endParaRPr lang="fr-FR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2290" name="Picture 2" descr="المقدّمة: الإشكاليّة والأسئلة الفرعيّة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-27384"/>
            <a:ext cx="9180512" cy="1872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482952" cy="1143000"/>
          </a:xfrm>
        </p:spPr>
        <p:txBody>
          <a:bodyPr/>
          <a:lstStyle/>
          <a:p>
            <a:r>
              <a:rPr lang="ar-DZ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cs typeface="Sakkal Majalla" pitchFamily="2" charset="-78"/>
              </a:rPr>
              <a:t>مفهوم الاشكالية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48880"/>
            <a:ext cx="5482952" cy="3777283"/>
          </a:xfrm>
        </p:spPr>
        <p:txBody>
          <a:bodyPr>
            <a:normAutofit/>
          </a:bodyPr>
          <a:lstStyle/>
          <a:p>
            <a:pPr algn="ctr" rtl="1">
              <a:buNone/>
            </a:pPr>
            <a:r>
              <a:rPr lang="ar-DZ" sz="4000" dirty="0" smtClean="0">
                <a:latin typeface="Sakkal Majalla" pitchFamily="2" charset="-78"/>
                <a:cs typeface="Sakkal Majalla" pitchFamily="2" charset="-78"/>
              </a:rPr>
              <a:t>الانشغال المثار حول موضوع والمعبر عن التساؤلات المراد التحقق منها ميدانيا وفق إطار علمي ومنهجي</a:t>
            </a:r>
            <a:endParaRPr lang="fr-FR" sz="4000" dirty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1266" name="Picture 2" descr="مفهوم الإشكالية في البحث العلمي - موضو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-27384"/>
            <a:ext cx="2736453" cy="27089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15816" y="274638"/>
            <a:ext cx="5770984" cy="1143000"/>
          </a:xfrm>
        </p:spPr>
        <p:txBody>
          <a:bodyPr/>
          <a:lstStyle/>
          <a:p>
            <a:pPr rtl="1"/>
            <a:r>
              <a:rPr lang="ar-DZ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cs typeface="Sakkal Majalla" pitchFamily="2" charset="-78"/>
              </a:rPr>
              <a:t>أهمية إشكالية البحث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 lnSpcReduction="10000"/>
          </a:bodyPr>
          <a:lstStyle/>
          <a:p>
            <a:pPr algn="just" rtl="1">
              <a:buNone/>
            </a:pP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تنبع من كونها المحرك الأساسي للبحث والمحدد لبقية أجزائه فبمجرد تحديدها وصياغتها بطريقة سليمة يكون قد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حدد:</a:t>
            </a:r>
            <a:endParaRPr lang="ar-DZ" sz="3600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v"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نوعية الدراسة التي يستطيع الباحث القيام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بها؛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v"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ضبط خطة البحث والعناصر المطلوب الاستعانة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بها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في إنجاز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البحث؛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v"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طبيعة المنهج المناسب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للدراسة؛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v"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الأدوات الملائمة لجمع البيانات والمعلومات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الميدانية؛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v"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نوعية البيانات التي ينبغي الحصول عليها؛</a:t>
            </a: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0244" name="Picture 4" descr="‫مفهوم الفرضيات: تعريف الفرضية‬‎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-27384"/>
            <a:ext cx="2664296" cy="1962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itchFamily="2" charset="2"/>
              <a:buChar char="ü"/>
            </a:pP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نطاق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المشكلة؛</a:t>
            </a:r>
            <a:endParaRPr lang="ar-DZ" sz="3600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تلائم المشكلة مع اهتمامات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الباحث؛</a:t>
            </a:r>
            <a:endParaRPr lang="ar-DZ" sz="3600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دلالة البحث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وأصالته؛</a:t>
            </a:r>
            <a:endParaRPr lang="ar-DZ" sz="3600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القيمة العلمية للبحث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وصلاحيته؛</a:t>
            </a:r>
            <a:endParaRPr lang="ar-DZ" sz="3600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قدرات الباحث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الشخصية؛</a:t>
            </a:r>
            <a:endParaRPr lang="ar-DZ" sz="3600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ملائمة البحث للبيئة.</a:t>
            </a:r>
            <a:endParaRPr lang="fr-FR" sz="36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0461" y="332656"/>
            <a:ext cx="702307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DZ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Sakkal Majalla" pitchFamily="2" charset="-78"/>
                <a:cs typeface="Sakkal Majalla" pitchFamily="2" charset="-78"/>
              </a:rPr>
              <a:t>الاعتبارات المنهجية في اختيار الاشكالية</a:t>
            </a:r>
            <a:endParaRPr lang="fr-FR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9218" name="Picture 2" descr="‫جرعة منهجية - الدرس 09: بناء إشكالية البحث، التساؤلات أو الفرضيات والخطة  (مع مثال تطبيقي) باختيار عنوان البحث يكون الطالب قد حدد الجزء من المشكلة  البحثية التي يريد دراستها؛ لكنه، في هذا‬‎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556791"/>
            <a:ext cx="3419872" cy="53285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Autofit/>
          </a:bodyPr>
          <a:lstStyle/>
          <a:p>
            <a:pPr marL="514350" indent="-514350" algn="r" rtl="1">
              <a:buFont typeface="+mj-lt"/>
              <a:buAutoNum type="arabicPeriod"/>
            </a:pP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يجب ان يكون اختيارها بشكل علمي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وموضوعي؛</a:t>
            </a:r>
            <a:endParaRPr lang="ar-DZ" sz="3600" dirty="0" smtClean="0">
              <a:latin typeface="Sakkal Majalla" pitchFamily="2" charset="-78"/>
              <a:cs typeface="Sakkal Majalla" pitchFamily="2" charset="-78"/>
            </a:endParaRPr>
          </a:p>
          <a:p>
            <a:pPr marL="514350" indent="-514350" algn="r" rtl="1">
              <a:buFont typeface="+mj-lt"/>
              <a:buAutoNum type="arabicPeriod"/>
            </a:pP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أن تكون محددة للعلاقة بين متغيرات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الدراسة؛</a:t>
            </a:r>
            <a:endParaRPr lang="ar-DZ" sz="3600" dirty="0" smtClean="0">
              <a:latin typeface="Sakkal Majalla" pitchFamily="2" charset="-78"/>
              <a:cs typeface="Sakkal Majalla" pitchFamily="2" charset="-78"/>
            </a:endParaRPr>
          </a:p>
          <a:p>
            <a:pPr marL="514350" indent="-514350" algn="r" rtl="1">
              <a:buFont typeface="+mj-lt"/>
              <a:buAutoNum type="arabicPeriod"/>
            </a:pP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أن تكون المشكلة مصاغة صياغة دقيقة وواضحة وبلغة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سليمة؛</a:t>
            </a:r>
            <a:endParaRPr lang="ar-DZ" sz="3600" dirty="0" smtClean="0">
              <a:latin typeface="Sakkal Majalla" pitchFamily="2" charset="-78"/>
              <a:cs typeface="Sakkal Majalla" pitchFamily="2" charset="-78"/>
            </a:endParaRPr>
          </a:p>
          <a:p>
            <a:pPr marL="514350" indent="-514350" algn="r" rtl="1">
              <a:buFont typeface="+mj-lt"/>
              <a:buAutoNum type="arabicPeriod"/>
            </a:pP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أن تكون المشكل في صياغتها قابلة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للاختبار؛</a:t>
            </a:r>
            <a:endParaRPr lang="ar-DZ" sz="3600" dirty="0" smtClean="0">
              <a:latin typeface="Sakkal Majalla" pitchFamily="2" charset="-78"/>
              <a:cs typeface="Sakkal Majalla" pitchFamily="2" charset="-78"/>
            </a:endParaRPr>
          </a:p>
          <a:p>
            <a:pPr marL="514350" indent="-514350" algn="r" rtl="1">
              <a:buFont typeface="+mj-lt"/>
              <a:buAutoNum type="arabicPeriod"/>
            </a:pP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أن تصاغ هل هيئة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تساؤل؛</a:t>
            </a:r>
            <a:endParaRPr lang="ar-DZ" sz="3600" dirty="0" smtClean="0">
              <a:latin typeface="Sakkal Majalla" pitchFamily="2" charset="-78"/>
              <a:cs typeface="Sakkal Majalla" pitchFamily="2" charset="-78"/>
            </a:endParaRPr>
          </a:p>
          <a:p>
            <a:pPr marL="514350" indent="-514350" algn="r" rtl="1">
              <a:buFont typeface="+mj-lt"/>
              <a:buAutoNum type="arabicPeriod"/>
            </a:pP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ان تكون الاشكالية أصيلة وذات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قيمة؛</a:t>
            </a:r>
            <a:endParaRPr lang="ar-DZ" sz="3600" dirty="0" smtClean="0">
              <a:latin typeface="Sakkal Majalla" pitchFamily="2" charset="-78"/>
              <a:cs typeface="Sakkal Majalla" pitchFamily="2" charset="-78"/>
            </a:endParaRPr>
          </a:p>
          <a:p>
            <a:pPr marL="514350" indent="-514350" algn="r" rtl="1">
              <a:buFont typeface="+mj-lt"/>
              <a:buAutoNum type="arabicPeriod"/>
            </a:pP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أن تكون في حدود إمكانيات الباحث.</a:t>
            </a:r>
            <a:endParaRPr lang="fr-FR" sz="36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71800" y="404664"/>
            <a:ext cx="56166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DZ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Sakkal Majalla" pitchFamily="2" charset="-78"/>
                <a:cs typeface="Sakkal Majalla" pitchFamily="2" charset="-78"/>
              </a:rPr>
              <a:t>صياغة وبناء الاشكالية</a:t>
            </a:r>
            <a:endParaRPr lang="fr-FR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8194" name="Picture 2" descr="ما هي شروط إشكالية البحث العلمي؟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-27384"/>
            <a:ext cx="2472209" cy="18001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fr-FR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fr-FR" sz="4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>
              <a:buFont typeface="Wingdings" pitchFamily="2" charset="2"/>
              <a:buChar char="Ø"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التأكد من الضبط الصحيح لموضوع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البحث؛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Ø"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قبل الشروع في كتابة الاشكالية على الباحث أن يكون قد احاط بمتغيرات الدراسة وفحص العلاقة في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ذهنه؛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Ø"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التعمق في دراسة الموضوع و طرح أكبر عدد ممكن من الأسئلة، ويبدأ في حصرها من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ماهو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ثانوي إلى ما هو مهم إلى ما هو أهم ويتدرج وفق هذا السلم ليحصل على التساؤل المهم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والحقيقي؛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Ø"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كتابة الاشكالية ممارسة حيث تظل تمحص إلى نهاية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البحث؛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Ø"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الدراسة الاستطلاعية مهمة في تحديد جوانب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الاشكالية؛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Ø"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اختيار الوقت المناسب للكتابة دون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ضغط؛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Ø"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الإشكالية هي نتاج قراءة متكررة لأهل التخصص حول موضوع البحث.</a:t>
            </a:r>
            <a:endParaRPr lang="fr-FR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8206" y="404664"/>
            <a:ext cx="858760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DZ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Sakkal Majalla" pitchFamily="2" charset="-78"/>
                <a:cs typeface="Sakkal Majalla" pitchFamily="2" charset="-78"/>
              </a:rPr>
              <a:t>بعض الارشادات المساعدة على البناء الصحيح للإشكالية</a:t>
            </a:r>
            <a:endParaRPr lang="fr-FR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9912" y="274638"/>
            <a:ext cx="4906888" cy="1143000"/>
          </a:xfrm>
        </p:spPr>
        <p:txBody>
          <a:bodyPr>
            <a:normAutofit fontScale="90000"/>
          </a:bodyPr>
          <a:lstStyle/>
          <a:p>
            <a:r>
              <a:rPr lang="ar-DZ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akkal Majalla" pitchFamily="2" charset="-78"/>
                <a:cs typeface="Sakkal Majalla" pitchFamily="2" charset="-78"/>
              </a:rPr>
              <a:t>فرضيات الدراسة وأهميتها</a:t>
            </a:r>
            <a: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fr-F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27984" y="1600200"/>
            <a:ext cx="4258816" cy="4525963"/>
          </a:xfrm>
        </p:spPr>
        <p:txBody>
          <a:bodyPr>
            <a:normAutofit fontScale="92500" lnSpcReduction="10000"/>
          </a:bodyPr>
          <a:lstStyle/>
          <a:p>
            <a:pPr algn="r" rtl="1">
              <a:buNone/>
            </a:pP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الفرضية هي إجابة مؤقتة على سؤال البحث، وهي عبارة عن تخمين علمي مبني على المعرفة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الموجودة.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تساعد الفرضيات الباحث </a:t>
            </a:r>
            <a:r>
              <a:rPr lang="ar-DZ" dirty="0" err="1" smtClean="0">
                <a:latin typeface="Sakkal Majalla" pitchFamily="2" charset="-78"/>
                <a:cs typeface="Sakkal Majalla" pitchFamily="2" charset="-78"/>
              </a:rPr>
              <a:t>على:</a:t>
            </a:r>
            <a:endParaRPr lang="ar-DZ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 typeface="Wingdings" pitchFamily="2" charset="2"/>
              <a:buChar char="q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توجيه البحث: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تحدد المتغيرات التي يجب دراستها.</a:t>
            </a:r>
          </a:p>
          <a:p>
            <a:pPr algn="r" rtl="1">
              <a:buFont typeface="Wingdings" pitchFamily="2" charset="2"/>
              <a:buChar char="q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تنظيم البيانات: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تساعد في تفسير النتائج.</a:t>
            </a:r>
          </a:p>
          <a:p>
            <a:pPr algn="r" rtl="1">
              <a:buFont typeface="Wingdings" pitchFamily="2" charset="2"/>
              <a:buChar char="q"/>
            </a:pP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اختبار النظريات:</a:t>
            </a:r>
            <a:r>
              <a:rPr lang="ar-DZ" dirty="0" smtClean="0">
                <a:latin typeface="Sakkal Majalla" pitchFamily="2" charset="-78"/>
                <a:cs typeface="Sakkal Majalla" pitchFamily="2" charset="-78"/>
              </a:rPr>
              <a:t> تساعد في التحقق من صحة النظريات الموجودة.</a:t>
            </a:r>
          </a:p>
          <a:p>
            <a:endParaRPr lang="fr-FR" dirty="0"/>
          </a:p>
        </p:txBody>
      </p:sp>
      <p:pic>
        <p:nvPicPr>
          <p:cNvPr id="6146" name="Picture 2" descr="الفرضية في البحث العلمي وأنواعها - موقع اعداد رسائل الماجستير والدكتوراة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3851919" cy="6885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567</Words>
  <Application>Microsoft Office PowerPoint</Application>
  <PresentationFormat>Affichage à l'écran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المحاضرة رقم 05: </vt:lpstr>
      <vt:lpstr>Diapositive 2</vt:lpstr>
      <vt:lpstr>Diapositive 3</vt:lpstr>
      <vt:lpstr>مفهوم الاشكالية</vt:lpstr>
      <vt:lpstr>أهمية إشكالية البحث</vt:lpstr>
      <vt:lpstr>Diapositive 6</vt:lpstr>
      <vt:lpstr>Diapositive 7</vt:lpstr>
      <vt:lpstr> </vt:lpstr>
      <vt:lpstr>فرضيات الدراسة وأهميتها </vt:lpstr>
      <vt:lpstr>خطوات صياغة الفرضية </vt:lpstr>
      <vt:lpstr>شروط صياغة فرضية جيدة </vt:lpstr>
      <vt:lpstr>خلاصة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RACHID</dc:creator>
  <cp:lastModifiedBy>HP</cp:lastModifiedBy>
  <cp:revision>23</cp:revision>
  <dcterms:created xsi:type="dcterms:W3CDTF">2020-01-24T20:33:00Z</dcterms:created>
  <dcterms:modified xsi:type="dcterms:W3CDTF">2024-11-26T22:11:14Z</dcterms:modified>
</cp:coreProperties>
</file>