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5" d="100"/>
          <a:sy n="55" d="100"/>
        </p:scale>
        <p:origin x="-648" y="-64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944546"/>
            <a:ext cx="7338060" cy="5208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5500"/>
              </a:lnSpc>
              <a:buNone/>
            </a:pPr>
            <a:r>
              <a:rPr lang="ar-DZ" sz="4800" b="1" kern="0" spc="-89" dirty="0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المحاضرة رقم 11</a:t>
            </a:r>
          </a:p>
          <a:p>
            <a:pPr marL="0" indent="0" algn="ctr" rtl="1">
              <a:lnSpc>
                <a:spcPts val="5500"/>
              </a:lnSpc>
              <a:buNone/>
            </a:pPr>
            <a:r>
              <a:rPr lang="ar-DZ" sz="4800" b="1" kern="0" spc="-89" dirty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ب</a:t>
            </a:r>
            <a:r>
              <a:rPr lang="en-US" sz="4800" b="1" kern="0" spc="-89" dirty="0" err="1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طاقة</a:t>
            </a:r>
            <a:r>
              <a:rPr lang="en-US" sz="4800" b="1" kern="0" spc="-89" dirty="0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4800" b="1" kern="0" spc="-89" dirty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القراءة: أنواعها وكيفية تحريرها</a:t>
            </a:r>
            <a:endParaRPr lang="en-US" sz="4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Text 1"/>
          <p:cNvSpPr/>
          <p:nvPr/>
        </p:nvSpPr>
        <p:spPr>
          <a:xfrm>
            <a:off x="837724" y="3919180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3000"/>
              </a:lnSpc>
              <a:buNone/>
            </a:pPr>
            <a:endParaRPr lang="en-US" sz="1850" dirty="0"/>
          </a:p>
        </p:txBody>
      </p:sp>
      <p:sp>
        <p:nvSpPr>
          <p:cNvPr id="5" name="Shape 2"/>
          <p:cNvSpPr/>
          <p:nvPr/>
        </p:nvSpPr>
        <p:spPr>
          <a:xfrm>
            <a:off x="837724" y="4972288"/>
            <a:ext cx="382905" cy="382905"/>
          </a:xfrm>
          <a:prstGeom prst="roundRect">
            <a:avLst>
              <a:gd name="adj" fmla="val 23878209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344" y="4979908"/>
            <a:ext cx="367665" cy="36766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340287" y="4954429"/>
            <a:ext cx="2320052" cy="418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350" b="1" kern="0" spc="-38" dirty="0">
                <a:solidFill>
                  <a:srgbClr val="272525"/>
                </a:solidFill>
                <a:latin typeface="Source Sans Pro Bold" pitchFamily="34" charset="0"/>
                <a:ea typeface="Source Sans Pro Bold" pitchFamily="34" charset="-122"/>
                <a:cs typeface="Source Sans Pro Bold" pitchFamily="34" charset="-120"/>
              </a:rPr>
              <a:t>par Soumia SALAA</a:t>
            </a:r>
            <a:endParaRPr lang="en-US" sz="23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3" y="891252"/>
            <a:ext cx="13179219" cy="1157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5500"/>
              </a:lnSpc>
              <a:buNone/>
            </a:pPr>
            <a:r>
              <a:rPr lang="en-US" sz="4800" b="1" kern="0" spc="-89" dirty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تعريف بطاقة القراءة</a:t>
            </a:r>
            <a:endParaRPr lang="en-US" sz="4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1"/>
          <p:cNvSpPr/>
          <p:nvPr/>
        </p:nvSpPr>
        <p:spPr>
          <a:xfrm>
            <a:off x="1034499" y="3871913"/>
            <a:ext cx="597976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rtl="1">
              <a:lnSpc>
                <a:spcPts val="2750"/>
              </a:lnSpc>
            </a:pPr>
            <a:r>
              <a:rPr lang="en-US" sz="3600" b="1" kern="0" spc="-44" dirty="0" err="1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أهميتها</a:t>
            </a:r>
            <a:endParaRPr lang="en-US" sz="3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Text 2"/>
          <p:cNvSpPr/>
          <p:nvPr/>
        </p:nvSpPr>
        <p:spPr>
          <a:xfrm>
            <a:off x="837724" y="4463177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rtl="1">
              <a:lnSpc>
                <a:spcPts val="3000"/>
              </a:lnSpc>
            </a:pP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تسهّل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عملية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التحليل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والتلخيص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Text 3"/>
          <p:cNvSpPr/>
          <p:nvPr/>
        </p:nvSpPr>
        <p:spPr>
          <a:xfrm>
            <a:off x="837724" y="5061585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rtl="1">
              <a:lnSpc>
                <a:spcPts val="3000"/>
              </a:lnSpc>
            </a:pP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تساعد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في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إعداد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الرسائل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والأبحاث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بطريقة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منظمة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971511" y="387191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ar-DZ" sz="3600" b="1" kern="0" spc="-44" dirty="0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تعريف</a:t>
            </a:r>
            <a:endParaRPr lang="en-US" sz="2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Text 5"/>
          <p:cNvSpPr/>
          <p:nvPr/>
        </p:nvSpPr>
        <p:spPr>
          <a:xfrm>
            <a:off x="7614761" y="4463177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rtl="1">
              <a:lnSpc>
                <a:spcPts val="3000"/>
              </a:lnSpc>
            </a:pP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بطاقة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القراءة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هي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أداة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أساسية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للتدوين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والبحث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.</a:t>
            </a:r>
            <a:endParaRPr lang="en-US" sz="3200" dirty="0" smtClean="0">
              <a:latin typeface="Sakkal Majalla" pitchFamily="2" charset="-78"/>
              <a:cs typeface="Sakkal Majalla" pitchFamily="2" charset="-78"/>
            </a:endParaRPr>
          </a:p>
          <a:p>
            <a:pPr marL="0" indent="0" algn="r" rtl="1">
              <a:lnSpc>
                <a:spcPts val="3000"/>
              </a:lnSpc>
              <a:buNone/>
            </a:pP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Text 6"/>
          <p:cNvSpPr/>
          <p:nvPr/>
        </p:nvSpPr>
        <p:spPr>
          <a:xfrm>
            <a:off x="7614761" y="5061585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rtl="1">
              <a:lnSpc>
                <a:spcPts val="3000"/>
              </a:lnSpc>
            </a:pP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تستخدم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لجمع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وتنظيم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الأفكار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الرئيسية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والمواضيع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</a:p>
          <a:p>
            <a:pPr algn="r" rtl="1">
              <a:lnSpc>
                <a:spcPts val="3000"/>
              </a:lnSpc>
            </a:pP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من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مختلف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المصادر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.</a:t>
            </a:r>
            <a:endParaRPr lang="en-US" sz="3200" dirty="0" smtClean="0">
              <a:latin typeface="Sakkal Majalla" pitchFamily="2" charset="-78"/>
              <a:cs typeface="Sakkal Majalla" pitchFamily="2" charset="-78"/>
            </a:endParaRPr>
          </a:p>
          <a:p>
            <a:pPr marL="0" indent="0" algn="r" rtl="1">
              <a:lnSpc>
                <a:spcPts val="3000"/>
              </a:lnSpc>
              <a:buNone/>
            </a:pP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708190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00"/>
              </a:lnSpc>
              <a:buNone/>
            </a:pPr>
            <a:r>
              <a:rPr lang="en-US" sz="4800" b="1" kern="0" spc="-89" dirty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أنواع بطاقة القراءة</a:t>
            </a:r>
            <a:endParaRPr lang="en-US" sz="4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Shape 1"/>
          <p:cNvSpPr/>
          <p:nvPr/>
        </p:nvSpPr>
        <p:spPr>
          <a:xfrm>
            <a:off x="837724" y="2771180"/>
            <a:ext cx="3614618" cy="1755458"/>
          </a:xfrm>
          <a:prstGeom prst="roundRect">
            <a:avLst>
              <a:gd name="adj" fmla="val 5727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84659" y="301811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3200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بطاقة الموضوع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84659" y="3513653"/>
            <a:ext cx="312074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3000"/>
              </a:lnSpc>
              <a:buNone/>
            </a:pPr>
            <a:r>
              <a:rPr lang="ar-DZ" sz="3200" kern="0" spc="-38" dirty="0" smtClean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akkal Majalla" pitchFamily="2" charset="-78"/>
              </a:rPr>
              <a:t>ت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ستخدم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لجمع المعلومات حول موضوع معين.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Shape 4"/>
          <p:cNvSpPr/>
          <p:nvPr/>
        </p:nvSpPr>
        <p:spPr>
          <a:xfrm>
            <a:off x="4691658" y="2771180"/>
            <a:ext cx="3614618" cy="1755458"/>
          </a:xfrm>
          <a:prstGeom prst="roundRect">
            <a:avLst>
              <a:gd name="adj" fmla="val 5727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38593" y="301811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3200" kern="0" spc="-44" dirty="0" err="1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بطاقة</a:t>
            </a:r>
            <a:r>
              <a:rPr lang="en-US" sz="3200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3200" kern="0" spc="-44" dirty="0" err="1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الملخص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ext 6"/>
          <p:cNvSpPr/>
          <p:nvPr/>
        </p:nvSpPr>
        <p:spPr>
          <a:xfrm>
            <a:off x="4938593" y="3513653"/>
            <a:ext cx="312074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3000"/>
              </a:lnSpc>
              <a:buNone/>
            </a:pP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تُستخدم لتلخيص نص معين أو جزء منه.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837724" y="4765953"/>
            <a:ext cx="3614618" cy="1755458"/>
          </a:xfrm>
          <a:prstGeom prst="roundRect">
            <a:avLst>
              <a:gd name="adj" fmla="val 5727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84659" y="501288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3200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بطاقة الفكرة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084659" y="5508427"/>
            <a:ext cx="312074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3000"/>
              </a:lnSpc>
              <a:buNone/>
            </a:pP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تُستخدم لتسجيل الفكرة المهمّة في نص معين.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4691658" y="4765953"/>
            <a:ext cx="3614618" cy="1755458"/>
          </a:xfrm>
          <a:prstGeom prst="roundRect">
            <a:avLst>
              <a:gd name="adj" fmla="val 5727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38593" y="501288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3200" b="1" kern="0" spc="-44" dirty="0" err="1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بطاقة</a:t>
            </a:r>
            <a:r>
              <a:rPr lang="en-US" sz="3200" b="1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3200" b="1" kern="0" spc="-44" dirty="0" err="1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المقتبس</a:t>
            </a: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4938593" y="5508427"/>
            <a:ext cx="312074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3000"/>
              </a:lnSpc>
              <a:buNone/>
            </a:pP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تُستخدم لنسخ مقطع مُحدد من المصدر.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124313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00"/>
              </a:lnSpc>
              <a:buNone/>
            </a:pPr>
            <a:r>
              <a:rPr lang="en-US" sz="4800" b="1" kern="0" spc="-89" dirty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أهمية بطاقة القراءة</a:t>
            </a:r>
            <a:endParaRPr lang="en-US" sz="4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Shape 1"/>
          <p:cNvSpPr/>
          <p:nvPr/>
        </p:nvSpPr>
        <p:spPr>
          <a:xfrm>
            <a:off x="837724" y="3456503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2509" y="3556754"/>
            <a:ext cx="16895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615559" y="345650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kern="0" spc="-44" dirty="0" smtClean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 </a:t>
            </a:r>
            <a:r>
              <a:rPr lang="en-US" sz="3600" b="1" kern="0" spc="-44" dirty="0" err="1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</a:t>
            </a:r>
            <a:r>
              <a:rPr lang="ar-DZ" sz="3600" b="1" kern="0" spc="-44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تن</a:t>
            </a:r>
            <a:r>
              <a:rPr lang="en-US" sz="3600" b="1" kern="0" spc="-44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ظ</a:t>
            </a:r>
            <a:r>
              <a:rPr lang="ar-DZ" sz="3600" b="1" kern="0" spc="-44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ي</a:t>
            </a:r>
            <a:r>
              <a:rPr lang="en-US" sz="3600" b="1" kern="0" spc="-44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م</a:t>
            </a:r>
            <a:endParaRPr lang="en-US" sz="3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Text 4"/>
          <p:cNvSpPr/>
          <p:nvPr/>
        </p:nvSpPr>
        <p:spPr>
          <a:xfrm>
            <a:off x="1615559" y="3952042"/>
            <a:ext cx="283678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3000"/>
              </a:lnSpc>
              <a:buNone/>
            </a:pP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تُساعد في تنظيم المعلومات بِشكل منطقي.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691658" y="3456503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876443" y="3556754"/>
            <a:ext cx="16895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5469493" y="345650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750"/>
              </a:lnSpc>
              <a:buNone/>
            </a:pPr>
            <a:r>
              <a:rPr lang="en-US" sz="2200" kern="0" spc="-44" dirty="0" smtClean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 </a:t>
            </a:r>
            <a:r>
              <a:rPr lang="en-US" sz="3200" b="1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التلخيص</a:t>
            </a: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469493" y="3952042"/>
            <a:ext cx="283678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3000"/>
              </a:lnSpc>
              <a:buNone/>
            </a:pP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ساعد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في تلخيص المعلومات بِشكل واضح وجَزْل.</a:t>
            </a:r>
          </a:p>
        </p:txBody>
      </p:sp>
      <p:sp>
        <p:nvSpPr>
          <p:cNvPr id="12" name="Shape 9"/>
          <p:cNvSpPr/>
          <p:nvPr/>
        </p:nvSpPr>
        <p:spPr>
          <a:xfrm>
            <a:off x="837724" y="5226606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22509" y="5326856"/>
            <a:ext cx="16895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615559" y="5226606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ar-DZ" sz="3200" b="1" kern="0" spc="-44" dirty="0" smtClean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akkal Majalla" pitchFamily="2" charset="-78"/>
              </a:rPr>
              <a:t>التوثيق</a:t>
            </a: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615560" y="5722144"/>
            <a:ext cx="568806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3000"/>
              </a:lnSpc>
              <a:buNone/>
            </a:pPr>
            <a:r>
              <a:rPr lang="ar-DZ" sz="320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akkal Majalla" pitchFamily="2" charset="-78"/>
              </a:rPr>
              <a:t>ت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ساعد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في توثيق المصادر بِشكل </a:t>
            </a:r>
            <a:r>
              <a:rPr lang="en-US" sz="32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دقيق</a:t>
            </a: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وَصَحِيح</a:t>
            </a:r>
            <a:endParaRPr lang="en-US" sz="3200" kern="0" spc="-38" dirty="0">
              <a:solidFill>
                <a:srgbClr val="272525"/>
              </a:solidFill>
              <a:latin typeface="Sakkal Majalla" pitchFamily="2" charset="-78"/>
              <a:ea typeface="Source Sans Pro" pitchFamily="34" charset="-122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507927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00"/>
              </a:lnSpc>
              <a:buNone/>
            </a:pPr>
            <a:r>
              <a:rPr lang="en-US" sz="4800" b="1" kern="0" spc="-89" dirty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مكونات بطاقة القراءة</a:t>
            </a:r>
            <a:endParaRPr lang="en-US" sz="48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124" y="2570917"/>
            <a:ext cx="598408" cy="5984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24124" y="340864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3200" b="1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العنوان</a:t>
            </a: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Text 2"/>
          <p:cNvSpPr/>
          <p:nvPr/>
        </p:nvSpPr>
        <p:spPr>
          <a:xfrm>
            <a:off x="6324124" y="3904178"/>
            <a:ext cx="3554730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3000"/>
              </a:lnSpc>
              <a:buNone/>
            </a:pP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عنوان المُلخّص أو الموضوع.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7827" y="2570917"/>
            <a:ext cx="598408" cy="59840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237827" y="340864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3200" b="1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المؤلف</a:t>
            </a: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ext 4"/>
          <p:cNvSpPr/>
          <p:nvPr/>
        </p:nvSpPr>
        <p:spPr>
          <a:xfrm>
            <a:off x="10237827" y="3904178"/>
            <a:ext cx="3554849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rtl="1">
              <a:lnSpc>
                <a:spcPts val="3000"/>
              </a:lnSpc>
            </a:pP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.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اسم</a:t>
            </a:r>
            <a:r>
              <a:rPr lang="en-US" sz="32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المُؤلّف </a:t>
            </a:r>
            <a:r>
              <a:rPr lang="en-US" sz="32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أو</a:t>
            </a: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المُنشئ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124" y="5005268"/>
            <a:ext cx="598408" cy="59840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324124" y="584299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3200" b="1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المصدر</a:t>
            </a: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Text 6"/>
          <p:cNvSpPr/>
          <p:nvPr/>
        </p:nvSpPr>
        <p:spPr>
          <a:xfrm>
            <a:off x="6324124" y="6338530"/>
            <a:ext cx="3554730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3000"/>
              </a:lnSpc>
              <a:buNone/>
            </a:pP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اسم المُلخّص أو الموضوع.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37827" y="5005268"/>
            <a:ext cx="598408" cy="59840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237827" y="584299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3200" b="1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الملاحظات</a:t>
            </a: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Text 8"/>
          <p:cNvSpPr/>
          <p:nvPr/>
        </p:nvSpPr>
        <p:spPr>
          <a:xfrm>
            <a:off x="10237827" y="6338530"/>
            <a:ext cx="3554849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3000"/>
              </a:lnSpc>
              <a:buNone/>
            </a:pP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المُلخّص أو الفكرة الرئيسية.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4968" y="546854"/>
            <a:ext cx="11412151" cy="5840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4550"/>
              </a:lnSpc>
              <a:buNone/>
            </a:pPr>
            <a:r>
              <a:rPr lang="en-US" sz="4000" b="1" kern="0" spc="-74" dirty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كيفية إعداد بطاقة القراءة</a:t>
            </a:r>
            <a:endParaRPr lang="en-US"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303770" y="1527929"/>
            <a:ext cx="22860" cy="6154817"/>
          </a:xfrm>
          <a:prstGeom prst="roundRect">
            <a:avLst>
              <a:gd name="adj" fmla="val 364817"/>
            </a:avLst>
          </a:prstGeom>
          <a:solidFill>
            <a:srgbClr val="DABADD"/>
          </a:solidFill>
          <a:ln/>
        </p:spPr>
      </p:sp>
      <p:sp>
        <p:nvSpPr>
          <p:cNvPr id="4" name="Shape 2"/>
          <p:cNvSpPr/>
          <p:nvPr/>
        </p:nvSpPr>
        <p:spPr>
          <a:xfrm>
            <a:off x="6419731" y="1963222"/>
            <a:ext cx="694968" cy="22860"/>
          </a:xfrm>
          <a:prstGeom prst="roundRect">
            <a:avLst>
              <a:gd name="adj" fmla="val 364817"/>
            </a:avLst>
          </a:prstGeom>
          <a:solidFill>
            <a:srgbClr val="DABADD"/>
          </a:solidFill>
          <a:ln/>
        </p:spPr>
      </p:sp>
      <p:sp>
        <p:nvSpPr>
          <p:cNvPr id="5" name="Shape 3"/>
          <p:cNvSpPr/>
          <p:nvPr/>
        </p:nvSpPr>
        <p:spPr>
          <a:xfrm>
            <a:off x="7091839" y="1751290"/>
            <a:ext cx="446723" cy="446723"/>
          </a:xfrm>
          <a:prstGeom prst="roundRect">
            <a:avLst>
              <a:gd name="adj" fmla="val 18669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245072" y="1834515"/>
            <a:ext cx="140137" cy="280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200"/>
              </a:lnSpc>
              <a:buNone/>
            </a:pPr>
            <a:r>
              <a:rPr lang="en-US" sz="3200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1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Text 5"/>
          <p:cNvSpPr/>
          <p:nvPr/>
        </p:nvSpPr>
        <p:spPr>
          <a:xfrm>
            <a:off x="3887153" y="1726406"/>
            <a:ext cx="2336006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14350" indent="-514350" algn="l" rtl="1">
              <a:lnSpc>
                <a:spcPts val="2250"/>
              </a:lnSpc>
            </a:pPr>
            <a:r>
              <a:rPr lang="en-US" sz="3200" kern="0" spc="-37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3200" kern="0" spc="-37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اختيار الموضوع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Text 6"/>
          <p:cNvSpPr/>
          <p:nvPr/>
        </p:nvSpPr>
        <p:spPr>
          <a:xfrm>
            <a:off x="694968" y="2137410"/>
            <a:ext cx="5528191" cy="317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 rtl="1">
              <a:lnSpc>
                <a:spcPts val="2500"/>
              </a:lnSpc>
              <a:buNone/>
            </a:pPr>
            <a:r>
              <a:rPr lang="en-US" sz="3200" kern="0" spc="-31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حدد الموضوع الذي تريد دراسته.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515701" y="2955846"/>
            <a:ext cx="694968" cy="22860"/>
          </a:xfrm>
          <a:prstGeom prst="roundRect">
            <a:avLst>
              <a:gd name="adj" fmla="val 364817"/>
            </a:avLst>
          </a:prstGeom>
          <a:solidFill>
            <a:srgbClr val="DABADD"/>
          </a:solidFill>
          <a:ln/>
        </p:spPr>
      </p:sp>
      <p:sp>
        <p:nvSpPr>
          <p:cNvPr id="10" name="Shape 8"/>
          <p:cNvSpPr/>
          <p:nvPr/>
        </p:nvSpPr>
        <p:spPr>
          <a:xfrm>
            <a:off x="7091839" y="2743914"/>
            <a:ext cx="446723" cy="446723"/>
          </a:xfrm>
          <a:prstGeom prst="roundRect">
            <a:avLst>
              <a:gd name="adj" fmla="val 18669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245072" y="2827139"/>
            <a:ext cx="140137" cy="280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200"/>
              </a:lnSpc>
              <a:buNone/>
            </a:pPr>
            <a:r>
              <a:rPr lang="en-US" sz="3200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2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407241" y="2719030"/>
            <a:ext cx="2336006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250"/>
              </a:lnSpc>
              <a:buNone/>
            </a:pPr>
            <a:r>
              <a:rPr lang="en-US" sz="3200" kern="0" spc="-37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3200" kern="0" spc="-37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جمع المصادر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407241" y="3130034"/>
            <a:ext cx="5528191" cy="317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500"/>
              </a:lnSpc>
              <a:buNone/>
            </a:pPr>
            <a:r>
              <a:rPr lang="en-US" sz="3200" kern="0" spc="-31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ابحث عن المصادر المُناسبة للموضوع.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419731" y="3849291"/>
            <a:ext cx="694968" cy="22860"/>
          </a:xfrm>
          <a:prstGeom prst="roundRect">
            <a:avLst>
              <a:gd name="adj" fmla="val 364817"/>
            </a:avLst>
          </a:prstGeom>
          <a:solidFill>
            <a:srgbClr val="DABADD"/>
          </a:solidFill>
          <a:ln/>
        </p:spPr>
      </p:sp>
      <p:sp>
        <p:nvSpPr>
          <p:cNvPr id="15" name="Shape 13"/>
          <p:cNvSpPr/>
          <p:nvPr/>
        </p:nvSpPr>
        <p:spPr>
          <a:xfrm>
            <a:off x="7091839" y="3637359"/>
            <a:ext cx="446723" cy="446723"/>
          </a:xfrm>
          <a:prstGeom prst="roundRect">
            <a:avLst>
              <a:gd name="adj" fmla="val 18669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245072" y="3720584"/>
            <a:ext cx="140137" cy="280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200"/>
              </a:lnSpc>
              <a:buNone/>
            </a:pPr>
            <a:r>
              <a:rPr lang="en-US" sz="3200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3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887153" y="3612475"/>
            <a:ext cx="2336006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 rtl="1">
              <a:lnSpc>
                <a:spcPts val="2250"/>
              </a:lnSpc>
              <a:buNone/>
            </a:pPr>
            <a:r>
              <a:rPr lang="en-US" sz="3200" kern="0" spc="-37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3200" kern="0" spc="-37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قراءة المصادر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94968" y="4023479"/>
            <a:ext cx="5528191" cy="317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 rtl="1">
              <a:lnSpc>
                <a:spcPts val="2500"/>
              </a:lnSpc>
              <a:buNone/>
            </a:pPr>
            <a:r>
              <a:rPr lang="en-US" sz="3200" kern="0" spc="-31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اقرأ المنابع بِشكل دقيق وَفهم.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7515701" y="4742736"/>
            <a:ext cx="694968" cy="22860"/>
          </a:xfrm>
          <a:prstGeom prst="roundRect">
            <a:avLst>
              <a:gd name="adj" fmla="val 364817"/>
            </a:avLst>
          </a:prstGeom>
          <a:solidFill>
            <a:srgbClr val="DABADD"/>
          </a:solidFill>
          <a:ln/>
        </p:spPr>
      </p:sp>
      <p:sp>
        <p:nvSpPr>
          <p:cNvPr id="20" name="Shape 18"/>
          <p:cNvSpPr/>
          <p:nvPr/>
        </p:nvSpPr>
        <p:spPr>
          <a:xfrm>
            <a:off x="7091839" y="4530804"/>
            <a:ext cx="446723" cy="446723"/>
          </a:xfrm>
          <a:prstGeom prst="roundRect">
            <a:avLst>
              <a:gd name="adj" fmla="val 18669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245072" y="4614029"/>
            <a:ext cx="140137" cy="280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200"/>
              </a:lnSpc>
              <a:buNone/>
            </a:pPr>
            <a:r>
              <a:rPr lang="en-US" sz="3200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4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8407241" y="4505920"/>
            <a:ext cx="2336006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250"/>
              </a:lnSpc>
              <a:buNone/>
            </a:pPr>
            <a:r>
              <a:rPr lang="en-US" sz="3200" kern="0" spc="-37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j</a:t>
            </a:r>
            <a:r>
              <a:rPr lang="ar-DZ" sz="3200" kern="0" spc="-37" dirty="0" err="1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تح</a:t>
            </a:r>
            <a:r>
              <a:rPr lang="en-US" sz="3200" kern="0" spc="-37" dirty="0" err="1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ديد</a:t>
            </a:r>
            <a:r>
              <a:rPr lang="en-US" sz="3200" kern="0" spc="-37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3200" kern="0" spc="-37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الفكرة الرئيسية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407241" y="4916924"/>
            <a:ext cx="5528191" cy="317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500"/>
              </a:lnSpc>
              <a:buNone/>
            </a:pPr>
            <a:r>
              <a:rPr lang="en-US" sz="3200" kern="0" spc="-31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حدد الفكرة الرئيسية للنص.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419731" y="5636181"/>
            <a:ext cx="694968" cy="22860"/>
          </a:xfrm>
          <a:prstGeom prst="roundRect">
            <a:avLst>
              <a:gd name="adj" fmla="val 364817"/>
            </a:avLst>
          </a:prstGeom>
          <a:solidFill>
            <a:srgbClr val="DABADD"/>
          </a:solidFill>
          <a:ln/>
        </p:spPr>
      </p:sp>
      <p:sp>
        <p:nvSpPr>
          <p:cNvPr id="25" name="Shape 23"/>
          <p:cNvSpPr/>
          <p:nvPr/>
        </p:nvSpPr>
        <p:spPr>
          <a:xfrm>
            <a:off x="7091839" y="5424249"/>
            <a:ext cx="446723" cy="446723"/>
          </a:xfrm>
          <a:prstGeom prst="roundRect">
            <a:avLst>
              <a:gd name="adj" fmla="val 18669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245072" y="5507474"/>
            <a:ext cx="140137" cy="280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200"/>
              </a:lnSpc>
              <a:buNone/>
            </a:pPr>
            <a:r>
              <a:rPr lang="en-US" sz="3200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5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3887153" y="5399365"/>
            <a:ext cx="2336006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 rtl="1">
              <a:lnSpc>
                <a:spcPts val="2250"/>
              </a:lnSpc>
              <a:buNone/>
            </a:pPr>
            <a:r>
              <a:rPr lang="en-US" sz="3200" kern="0" spc="-37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3200" kern="0" spc="-37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تلخيص المعلومات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94968" y="5810369"/>
            <a:ext cx="5528191" cy="317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 rtl="1">
              <a:lnSpc>
                <a:spcPts val="2500"/>
              </a:lnSpc>
              <a:buNone/>
            </a:pPr>
            <a:r>
              <a:rPr lang="en-US" sz="3200" kern="0" spc="-31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لخّص المعلومات بِشكل واضح.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7515701" y="6529626"/>
            <a:ext cx="694968" cy="22860"/>
          </a:xfrm>
          <a:prstGeom prst="roundRect">
            <a:avLst>
              <a:gd name="adj" fmla="val 364817"/>
            </a:avLst>
          </a:prstGeom>
          <a:solidFill>
            <a:srgbClr val="DABADD"/>
          </a:solidFill>
          <a:ln/>
        </p:spPr>
      </p:sp>
      <p:sp>
        <p:nvSpPr>
          <p:cNvPr id="30" name="Shape 28"/>
          <p:cNvSpPr/>
          <p:nvPr/>
        </p:nvSpPr>
        <p:spPr>
          <a:xfrm>
            <a:off x="7091839" y="6317694"/>
            <a:ext cx="446723" cy="446723"/>
          </a:xfrm>
          <a:prstGeom prst="roundRect">
            <a:avLst>
              <a:gd name="adj" fmla="val 18669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245072" y="6400919"/>
            <a:ext cx="140137" cy="280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200"/>
              </a:lnSpc>
              <a:buNone/>
            </a:pPr>
            <a:r>
              <a:rPr lang="en-US" sz="3200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6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8407241" y="6292810"/>
            <a:ext cx="2336006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250"/>
              </a:lnSpc>
              <a:buNone/>
            </a:pPr>
            <a:r>
              <a:rPr lang="en-US" sz="3200" kern="0" spc="-37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3200" kern="0" spc="-37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كتابة بطاقة القراءة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8407241" y="6703814"/>
            <a:ext cx="5528191" cy="317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500"/>
              </a:lnSpc>
              <a:buNone/>
            </a:pPr>
            <a:r>
              <a:rPr lang="en-US" sz="3200" kern="0" spc="-31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املأ بطاقة القراءة بِالمعلومات الأساسية.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6633" y="539948"/>
            <a:ext cx="4616648" cy="577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4500"/>
              </a:lnSpc>
              <a:buNone/>
            </a:pPr>
            <a:r>
              <a:rPr lang="en-US" sz="4000" b="1" kern="0" spc="-73" dirty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نصائح لكتابة بطاقة القراءة</a:t>
            </a:r>
            <a:endParaRPr lang="en-US" sz="40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633" y="1411248"/>
            <a:ext cx="980956" cy="156960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961793" y="1607344"/>
            <a:ext cx="2308265" cy="288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250"/>
              </a:lnSpc>
              <a:buNone/>
            </a:pPr>
            <a:r>
              <a:rPr lang="en-US" sz="3200" kern="0" spc="-36" dirty="0" err="1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الوضوح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Text 2"/>
          <p:cNvSpPr/>
          <p:nvPr/>
        </p:nvSpPr>
        <p:spPr>
          <a:xfrm>
            <a:off x="1961793" y="2013466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3200" kern="0" spc="-31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اكتب </a:t>
            </a:r>
            <a:r>
              <a:rPr lang="en-US" sz="3200" kern="0" spc="-31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بطريقة</a:t>
            </a:r>
            <a:r>
              <a:rPr lang="en-US" sz="3200" kern="0" spc="-31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1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واضحة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633" y="2980849"/>
            <a:ext cx="980956" cy="156960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961793" y="3176945"/>
            <a:ext cx="2308265" cy="288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250"/>
              </a:lnSpc>
              <a:buNone/>
            </a:pPr>
            <a:r>
              <a:rPr lang="en-US" sz="3200" b="1" kern="0" spc="-36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3200" b="1" kern="0" spc="-36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التلخيص</a:t>
            </a: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ext 4"/>
          <p:cNvSpPr/>
          <p:nvPr/>
        </p:nvSpPr>
        <p:spPr>
          <a:xfrm>
            <a:off x="1961793" y="3583067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rtl="1">
              <a:lnSpc>
                <a:spcPts val="2450"/>
              </a:lnSpc>
            </a:pPr>
            <a:r>
              <a:rPr lang="en-US" sz="3200" kern="0" spc="-31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لخّص الفكرة الرئيسية بِشكل دقيق.</a:t>
            </a: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633" y="4550450"/>
            <a:ext cx="980956" cy="156960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961793" y="4746546"/>
            <a:ext cx="2308265" cy="288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250"/>
              </a:lnSpc>
              <a:buNone/>
            </a:pPr>
            <a:r>
              <a:rPr lang="en-US" sz="3200" kern="0" spc="-36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3200" kern="0" spc="-36" dirty="0" err="1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</a:t>
            </a:r>
            <a:r>
              <a:rPr lang="en-US" sz="3200" b="1" kern="0" spc="-36" dirty="0" err="1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لتوثيق</a:t>
            </a:r>
            <a:endParaRPr lang="en-US" sz="3200" b="1" kern="0" spc="-36" dirty="0">
              <a:solidFill>
                <a:srgbClr val="272525"/>
              </a:solidFill>
              <a:latin typeface="Sakkal Majalla" pitchFamily="2" charset="-78"/>
              <a:ea typeface="Source Serif Pro Semi Bold" pitchFamily="34" charset="-122"/>
              <a:cs typeface="Sakkal Majalla" pitchFamily="2" charset="-78"/>
            </a:endParaRPr>
          </a:p>
        </p:txBody>
      </p:sp>
      <p:sp>
        <p:nvSpPr>
          <p:cNvPr id="12" name="Text 6"/>
          <p:cNvSpPr/>
          <p:nvPr/>
        </p:nvSpPr>
        <p:spPr>
          <a:xfrm>
            <a:off x="1961793" y="5152668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algn="ctr" rtl="1">
              <a:lnSpc>
                <a:spcPts val="2450"/>
              </a:lnSpc>
              <a:buNone/>
            </a:pPr>
            <a:r>
              <a:rPr lang="en-US" sz="3200" kern="0" spc="-31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دوّن المصدر بِشكل دقيق وَصَحِيح.</a:t>
            </a: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633" y="6120051"/>
            <a:ext cx="980956" cy="156960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961793" y="6316147"/>
            <a:ext cx="2308265" cy="288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250"/>
              </a:lnSpc>
              <a:buNone/>
            </a:pPr>
            <a:r>
              <a:rPr lang="en-US" sz="3200" kern="0" spc="-36" dirty="0" err="1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</a:t>
            </a:r>
            <a:r>
              <a:rPr lang="ar-DZ" sz="3200" kern="0" spc="-36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تن</a:t>
            </a:r>
            <a:r>
              <a:rPr lang="en-US" sz="3200" kern="0" spc="-36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ظ</a:t>
            </a:r>
            <a:r>
              <a:rPr lang="ar-DZ" sz="3200" kern="0" spc="-36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ي</a:t>
            </a:r>
            <a:r>
              <a:rPr lang="en-US" sz="3200" kern="0" spc="-36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م</a:t>
            </a:r>
            <a:r>
              <a:rPr lang="ar-DZ" sz="3200" kern="0" spc="-36" dirty="0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والتسلسل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Text 8"/>
          <p:cNvSpPr/>
          <p:nvPr/>
        </p:nvSpPr>
        <p:spPr>
          <a:xfrm>
            <a:off x="1961793" y="6722269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3200" kern="0" spc="-31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ن</a:t>
            </a:r>
            <a:r>
              <a:rPr lang="en-US" sz="3200" kern="0" spc="-31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ظّم</a:t>
            </a:r>
            <a:r>
              <a:rPr lang="en-US" sz="3200" kern="0" spc="-31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200" kern="0" spc="-31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بطاقاتك بِشكل منطقي.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39910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1751" y="2926913"/>
            <a:ext cx="11166038" cy="564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00"/>
              </a:lnSpc>
              <a:buNone/>
            </a:pPr>
            <a:r>
              <a:rPr lang="en-US" sz="4000" b="1" kern="0" spc="-71" dirty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التطبيقات العملية لبطاقة القراءة</a:t>
            </a:r>
            <a:endParaRPr lang="en-US"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Text 1"/>
          <p:cNvSpPr/>
          <p:nvPr/>
        </p:nvSpPr>
        <p:spPr>
          <a:xfrm>
            <a:off x="671751" y="3875246"/>
            <a:ext cx="6499503" cy="63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4950" kern="0" spc="-1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4950" dirty="0"/>
          </a:p>
        </p:txBody>
      </p:sp>
      <p:sp>
        <p:nvSpPr>
          <p:cNvPr id="5" name="Text 2"/>
          <p:cNvSpPr/>
          <p:nvPr/>
        </p:nvSpPr>
        <p:spPr>
          <a:xfrm>
            <a:off x="2792492" y="4748451"/>
            <a:ext cx="2257901" cy="282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200"/>
              </a:lnSpc>
              <a:buNone/>
            </a:pPr>
            <a:r>
              <a:rPr lang="en-US" sz="3200" kern="0" spc="-36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الرسائل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Text 3"/>
          <p:cNvSpPr/>
          <p:nvPr/>
        </p:nvSpPr>
        <p:spPr>
          <a:xfrm>
            <a:off x="671751" y="5145762"/>
            <a:ext cx="6499503" cy="307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00"/>
              </a:lnSpc>
              <a:buNone/>
            </a:pPr>
            <a:r>
              <a:rPr lang="en-US" sz="3200" kern="0" spc="-30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تُساعد في إعداد الرسائل وَالأبحاث.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Text 4"/>
          <p:cNvSpPr/>
          <p:nvPr/>
        </p:nvSpPr>
        <p:spPr>
          <a:xfrm>
            <a:off x="7459147" y="3875246"/>
            <a:ext cx="6499503" cy="63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4950" kern="0" spc="-1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4950" dirty="0"/>
          </a:p>
        </p:txBody>
      </p:sp>
      <p:sp>
        <p:nvSpPr>
          <p:cNvPr id="8" name="Text 5"/>
          <p:cNvSpPr/>
          <p:nvPr/>
        </p:nvSpPr>
        <p:spPr>
          <a:xfrm>
            <a:off x="9579888" y="4748451"/>
            <a:ext cx="2257901" cy="282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200"/>
              </a:lnSpc>
              <a:buNone/>
            </a:pPr>
            <a:r>
              <a:rPr lang="en-US" sz="3200" kern="0" spc="-36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الدراسة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ext 6"/>
          <p:cNvSpPr/>
          <p:nvPr/>
        </p:nvSpPr>
        <p:spPr>
          <a:xfrm>
            <a:off x="7459147" y="5145762"/>
            <a:ext cx="6499503" cy="307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00"/>
              </a:lnSpc>
              <a:buNone/>
            </a:pPr>
            <a:r>
              <a:rPr lang="en-US" sz="3200" kern="0" spc="-30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تُساعد في تنظيم المعلومات للِدراسة.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71751" y="6124575"/>
            <a:ext cx="6499503" cy="63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4950" kern="0" spc="-1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4950" dirty="0"/>
          </a:p>
        </p:txBody>
      </p:sp>
      <p:sp>
        <p:nvSpPr>
          <p:cNvPr id="11" name="Text 8"/>
          <p:cNvSpPr/>
          <p:nvPr/>
        </p:nvSpPr>
        <p:spPr>
          <a:xfrm>
            <a:off x="2792492" y="6997779"/>
            <a:ext cx="2257901" cy="282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200"/>
              </a:lnSpc>
              <a:buNone/>
            </a:pPr>
            <a:r>
              <a:rPr lang="en-US" sz="3200" kern="0" spc="-36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التقديم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71751" y="7395091"/>
            <a:ext cx="6499503" cy="307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00"/>
              </a:lnSpc>
              <a:buNone/>
            </a:pPr>
            <a:r>
              <a:rPr lang="en-US" sz="3200" kern="0" spc="-30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تُساعد في تحضير العروض التقديمية.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7459147" y="6124575"/>
            <a:ext cx="6499503" cy="63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4950" kern="0" spc="-1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4</a:t>
            </a:r>
            <a:endParaRPr lang="en-US" sz="4950" dirty="0"/>
          </a:p>
        </p:txBody>
      </p:sp>
      <p:sp>
        <p:nvSpPr>
          <p:cNvPr id="14" name="Text 11"/>
          <p:cNvSpPr/>
          <p:nvPr/>
        </p:nvSpPr>
        <p:spPr>
          <a:xfrm>
            <a:off x="9579888" y="6997779"/>
            <a:ext cx="2257901" cy="282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200"/>
              </a:lnSpc>
              <a:buNone/>
            </a:pPr>
            <a:r>
              <a:rPr lang="en-US" sz="3200" kern="0" spc="-36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التعلم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459147" y="7429816"/>
            <a:ext cx="6499503" cy="307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00"/>
              </a:lnSpc>
              <a:buNone/>
            </a:pPr>
            <a:r>
              <a:rPr lang="en-US" sz="3200" kern="0" spc="-30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تُساعد في تعزيز مهارات التعلم.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299</Words>
  <Application>Microsoft Office PowerPoint</Application>
  <PresentationFormat>Personnalisé</PresentationFormat>
  <Paragraphs>88</Paragraphs>
  <Slides>8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Office Theme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HP</cp:lastModifiedBy>
  <cp:revision>8</cp:revision>
  <dcterms:created xsi:type="dcterms:W3CDTF">2024-12-04T11:32:37Z</dcterms:created>
  <dcterms:modified xsi:type="dcterms:W3CDTF">2024-12-04T12:11:27Z</dcterms:modified>
</cp:coreProperties>
</file>