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-648" y="-6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44546"/>
            <a:ext cx="7338060" cy="5208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ar-DZ" sz="4800" b="1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المحاضرة رقم 11</a:t>
            </a:r>
          </a:p>
          <a:p>
            <a:pPr marL="0" indent="0" algn="ctr" rtl="1">
              <a:lnSpc>
                <a:spcPts val="5500"/>
              </a:lnSpc>
              <a:buNone/>
            </a:pPr>
            <a:r>
              <a:rPr lang="ar-DZ" sz="48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ب</a:t>
            </a:r>
            <a:r>
              <a:rPr lang="en-US" sz="4800" b="1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طاقة</a:t>
            </a:r>
            <a:r>
              <a:rPr lang="en-US" sz="4800" b="1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8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القراءة: أنواعها وكيفية تحريرها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391918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497228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497990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4954429"/>
            <a:ext cx="2320052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par Soumia SALAA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3" y="891252"/>
            <a:ext cx="13179219" cy="1157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8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تعريف بطاقة القراءة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34499" y="3871913"/>
            <a:ext cx="597976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750"/>
              </a:lnSpc>
            </a:pPr>
            <a:r>
              <a:rPr lang="en-US" sz="3600" b="1" kern="0" spc="-44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أهميتها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4631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3000"/>
              </a:lnSpc>
            </a:pP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تسهّل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عملية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التحليل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والتلخيص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3000"/>
              </a:lnSpc>
            </a:pP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تساعد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في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إعداد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الرسائل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والأبحاث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بطريقة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منظمة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971511" y="38719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ar-DZ" sz="3600" b="1" kern="0" spc="-44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تعريف</a:t>
            </a:r>
            <a:endParaRPr lang="en-US" sz="2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14761" y="44631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3000"/>
              </a:lnSpc>
            </a:pP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بطاقة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القراءة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هي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أداة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أساسية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للتدوين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والبحث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endParaRPr lang="en-US" sz="32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lnSpc>
                <a:spcPts val="3000"/>
              </a:lnSpc>
              <a:buNone/>
            </a:pP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14761" y="50615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3000"/>
              </a:lnSpc>
            </a:pP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تستخدم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لجمع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وتنظيم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الأفكار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الرئيسية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والمواضيع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</a:p>
          <a:p>
            <a:pPr algn="r" rtl="1">
              <a:lnSpc>
                <a:spcPts val="3000"/>
              </a:lnSpc>
            </a:pP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من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مختلف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المصادر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endParaRPr lang="en-US" sz="3200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r" rtl="1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0819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00"/>
              </a:lnSpc>
              <a:buNone/>
            </a:pPr>
            <a:r>
              <a:rPr lang="en-US" sz="48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أنواع بطاقة القراءة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37724" y="2771180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بطاقة الموضوع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84659" y="3513653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ar-DZ" sz="320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akkal Majalla" pitchFamily="2" charset="-78"/>
              </a:rPr>
              <a:t>ت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ستخدم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لجمع المعلومات حول موضوع معين.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91658" y="2771180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38593" y="30181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kern="0" spc="-44" dirty="0" err="1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بطاقة</a:t>
            </a: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44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الملخص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38593" y="3513653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تُستخدم لتلخيص نص معين أو جزء منه.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7724" y="4765953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84659" y="5012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بطاقة الفكرة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4659" y="5508427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تُستخدم لتسجيل الفكرة المهمّة في نص معين.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691658" y="4765953"/>
            <a:ext cx="3614618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38593" y="5012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kern="0" spc="-44" dirty="0" err="1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بطاقة</a:t>
            </a: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b="1" kern="0" spc="-44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المقتبس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938593" y="5508427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تُستخدم لنسخ مقطع مُحدد من المصدر.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2431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00"/>
              </a:lnSpc>
              <a:buNone/>
            </a:pPr>
            <a:r>
              <a:rPr lang="en-US" sz="48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أهمية بطاقة القراءة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37724" y="345650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2509" y="3556754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34565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 smtClean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r>
              <a:rPr lang="en-US" sz="3600" b="1" kern="0" spc="-44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</a:t>
            </a:r>
            <a:r>
              <a:rPr lang="ar-DZ" sz="3600" b="1" kern="0" spc="-44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تن</a:t>
            </a:r>
            <a:r>
              <a:rPr lang="en-US" sz="3600" b="1" kern="0" spc="-44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ظ</a:t>
            </a:r>
            <a:r>
              <a:rPr lang="ar-DZ" sz="3600" b="1" kern="0" spc="-44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ي</a:t>
            </a:r>
            <a:r>
              <a:rPr lang="en-US" sz="3600" b="1" kern="0" spc="-44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م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15559" y="3952042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تُساعد في تنظيم المعلومات بِشكل منطقي.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91658" y="345650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76443" y="3556754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34565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200" kern="0" spc="-44" dirty="0" smtClean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التلخيص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69493" y="3952042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3000"/>
              </a:lnSpc>
              <a:buNone/>
            </a:pP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ساعد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في تلخيص المعلومات بِشكل واضح وجَزْل.</a:t>
            </a:r>
          </a:p>
        </p:txBody>
      </p:sp>
      <p:sp>
        <p:nvSpPr>
          <p:cNvPr id="12" name="Shape 9"/>
          <p:cNvSpPr/>
          <p:nvPr/>
        </p:nvSpPr>
        <p:spPr>
          <a:xfrm>
            <a:off x="837724" y="5226606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22509" y="5326856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2266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ar-DZ" sz="3200" b="1" kern="0" spc="-44" dirty="0" smtClean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akkal Majalla" pitchFamily="2" charset="-78"/>
              </a:rPr>
              <a:t>التوثيق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15560" y="5722144"/>
            <a:ext cx="568806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3000"/>
              </a:lnSpc>
              <a:buNone/>
            </a:pPr>
            <a:r>
              <a:rPr lang="ar-DZ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akkal Majalla" pitchFamily="2" charset="-78"/>
              </a:rPr>
              <a:t>ت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ساعد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في توثيق المصادر بِشكل </a:t>
            </a:r>
            <a:r>
              <a:rPr lang="en-US" sz="32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دقيق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وَصَحِيح</a:t>
            </a:r>
            <a:endParaRPr lang="en-US" sz="3200" kern="0" spc="-38" dirty="0">
              <a:solidFill>
                <a:srgbClr val="272525"/>
              </a:solidFill>
              <a:latin typeface="Sakkal Majalla" pitchFamily="2" charset="-78"/>
              <a:ea typeface="Source Sans Pro" pitchFamily="34" charset="-122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0792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00"/>
              </a:lnSpc>
              <a:buNone/>
            </a:pPr>
            <a:r>
              <a:rPr lang="en-US" sz="48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مكونات بطاقة القراءة</a:t>
            </a:r>
            <a:endParaRPr lang="en-US" sz="48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570917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العنوان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24124" y="3904178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عنوان المُلخّص أو الموضوع.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827" y="2570917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37827" y="34086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المؤلف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237827" y="3904178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3000"/>
              </a:lnSpc>
            </a:pP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اسم</a:t>
            </a:r>
            <a:r>
              <a:rPr lang="en-US" sz="32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المُؤلّف </a:t>
            </a:r>
            <a:r>
              <a:rPr lang="en-US" sz="32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أو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المُنشئ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005268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24124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المصدر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324124" y="6338530"/>
            <a:ext cx="355473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اسم المُلخّص أو الموضوع.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827" y="5005268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37827" y="5842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الملاحظات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237827" y="6338530"/>
            <a:ext cx="355484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المُلخّص أو الفكرة الرئيسية.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968" y="546854"/>
            <a:ext cx="11412151" cy="584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550"/>
              </a:lnSpc>
              <a:buNone/>
            </a:pPr>
            <a:r>
              <a:rPr lang="en-US" sz="4000" b="1" kern="0" spc="-74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كيفية إعداد بطاقة القراءة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527929"/>
            <a:ext cx="22860" cy="6154817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4" name="Shape 2"/>
          <p:cNvSpPr/>
          <p:nvPr/>
        </p:nvSpPr>
        <p:spPr>
          <a:xfrm>
            <a:off x="6419731" y="1963222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5" name="Shape 3"/>
          <p:cNvSpPr/>
          <p:nvPr/>
        </p:nvSpPr>
        <p:spPr>
          <a:xfrm>
            <a:off x="7091839" y="1751290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45072" y="1834515"/>
            <a:ext cx="14013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1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 5"/>
          <p:cNvSpPr/>
          <p:nvPr/>
        </p:nvSpPr>
        <p:spPr>
          <a:xfrm>
            <a:off x="3887153" y="1726406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14350" indent="-514350" algn="l" rtl="1">
              <a:lnSpc>
                <a:spcPts val="2250"/>
              </a:lnSpc>
            </a:pP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7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اختيار الموضوع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 6"/>
          <p:cNvSpPr/>
          <p:nvPr/>
        </p:nvSpPr>
        <p:spPr>
          <a:xfrm>
            <a:off x="694968" y="2137410"/>
            <a:ext cx="55281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حدد الموضوع الذي تريد دراسته.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15701" y="2955846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10" name="Shape 8"/>
          <p:cNvSpPr/>
          <p:nvPr/>
        </p:nvSpPr>
        <p:spPr>
          <a:xfrm>
            <a:off x="7091839" y="2743914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45072" y="2827139"/>
            <a:ext cx="14013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2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407241" y="2719030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50"/>
              </a:lnSpc>
              <a:buNone/>
            </a:pP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7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جمع المصادر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407241" y="3130034"/>
            <a:ext cx="55281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ابحث عن المصادر المُناسبة للموضوع.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419731" y="3849291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15" name="Shape 13"/>
          <p:cNvSpPr/>
          <p:nvPr/>
        </p:nvSpPr>
        <p:spPr>
          <a:xfrm>
            <a:off x="7091839" y="3637359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45072" y="3720584"/>
            <a:ext cx="14013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3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887153" y="3612475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250"/>
              </a:lnSpc>
              <a:buNone/>
            </a:pP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7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قراءة المصادر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94968" y="4023479"/>
            <a:ext cx="55281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اقرأ المنابع بِشكل دقيق وَفهم.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15701" y="4742736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20" name="Shape 18"/>
          <p:cNvSpPr/>
          <p:nvPr/>
        </p:nvSpPr>
        <p:spPr>
          <a:xfrm>
            <a:off x="7091839" y="4530804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245072" y="4614029"/>
            <a:ext cx="14013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4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407241" y="4505920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50"/>
              </a:lnSpc>
              <a:buNone/>
            </a:pP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j</a:t>
            </a:r>
            <a:r>
              <a:rPr lang="ar-DZ" sz="3200" kern="0" spc="-37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تح</a:t>
            </a:r>
            <a:r>
              <a:rPr lang="en-US" sz="3200" kern="0" spc="-37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ديد</a:t>
            </a: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7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الفكرة الرئيسية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407241" y="4916924"/>
            <a:ext cx="55281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حدد الفكرة الرئيسية للنص.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419731" y="5636181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25" name="Shape 23"/>
          <p:cNvSpPr/>
          <p:nvPr/>
        </p:nvSpPr>
        <p:spPr>
          <a:xfrm>
            <a:off x="7091839" y="5424249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245072" y="5507474"/>
            <a:ext cx="14013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5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3887153" y="5399365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250"/>
              </a:lnSpc>
              <a:buNone/>
            </a:pP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7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تلخيص المعلومات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94968" y="5810369"/>
            <a:ext cx="55281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لخّص المعلومات بِشكل واضح.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7515701" y="6529626"/>
            <a:ext cx="694968" cy="22860"/>
          </a:xfrm>
          <a:prstGeom prst="roundRect">
            <a:avLst>
              <a:gd name="adj" fmla="val 364817"/>
            </a:avLst>
          </a:prstGeom>
          <a:solidFill>
            <a:srgbClr val="DABADD"/>
          </a:solidFill>
          <a:ln/>
        </p:spPr>
      </p:sp>
      <p:sp>
        <p:nvSpPr>
          <p:cNvPr id="30" name="Shape 28"/>
          <p:cNvSpPr/>
          <p:nvPr/>
        </p:nvSpPr>
        <p:spPr>
          <a:xfrm>
            <a:off x="7091839" y="6317694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245072" y="6400919"/>
            <a:ext cx="140137" cy="280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6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407241" y="6292810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50"/>
              </a:lnSpc>
              <a:buNone/>
            </a:pPr>
            <a:r>
              <a:rPr lang="en-US" sz="3200" kern="0" spc="-37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7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كتابة بطاقة القراءة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8407241" y="6703814"/>
            <a:ext cx="552819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املأ بطاقة القراءة بِالمعلومات الأساسية.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633" y="539948"/>
            <a:ext cx="4616648" cy="577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500"/>
              </a:lnSpc>
              <a:buNone/>
            </a:pPr>
            <a:r>
              <a:rPr lang="en-US" sz="4000" b="1" kern="0" spc="-73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نصائح لكتابة بطاقة القراءة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3" y="1411248"/>
            <a:ext cx="980956" cy="15696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61793" y="1607344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50"/>
              </a:lnSpc>
              <a:buNone/>
            </a:pPr>
            <a:r>
              <a:rPr lang="en-US" sz="3200" kern="0" spc="-36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الوضوح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2"/>
          <p:cNvSpPr/>
          <p:nvPr/>
        </p:nvSpPr>
        <p:spPr>
          <a:xfrm>
            <a:off x="1961793" y="2013466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5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اكتب </a:t>
            </a:r>
            <a:r>
              <a:rPr lang="en-US" sz="3200" kern="0" spc="-31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بطريقة</a:t>
            </a: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1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واضحة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3" y="2980849"/>
            <a:ext cx="980956" cy="15696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61793" y="3176945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50"/>
              </a:lnSpc>
              <a:buNone/>
            </a:pPr>
            <a:r>
              <a:rPr lang="en-US" sz="3200" b="1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b="1" kern="0" spc="-36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التلخيص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 4"/>
          <p:cNvSpPr/>
          <p:nvPr/>
        </p:nvSpPr>
        <p:spPr>
          <a:xfrm>
            <a:off x="1961793" y="3583067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rtl="1">
              <a:lnSpc>
                <a:spcPts val="2450"/>
              </a:lnSpc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لخّص الفكرة الرئيسية بِشكل دقيق.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3" y="4550450"/>
            <a:ext cx="980956" cy="15696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61793" y="4746546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50"/>
              </a:lnSpc>
              <a:buNone/>
            </a:pPr>
            <a:r>
              <a:rPr lang="en-US" sz="3200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3200" kern="0" spc="-36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</a:t>
            </a:r>
            <a:r>
              <a:rPr lang="en-US" sz="3200" b="1" kern="0" spc="-36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لتوثيق</a:t>
            </a:r>
            <a:endParaRPr lang="en-US" sz="3200" b="1" kern="0" spc="-36" dirty="0">
              <a:solidFill>
                <a:srgbClr val="272525"/>
              </a:solidFill>
              <a:latin typeface="Sakkal Majalla" pitchFamily="2" charset="-78"/>
              <a:ea typeface="Source Serif Pro Semi Bold" pitchFamily="34" charset="-122"/>
              <a:cs typeface="Sakkal Majalla" pitchFamily="2" charset="-78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961793" y="5152668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 rtl="1">
              <a:lnSpc>
                <a:spcPts val="2450"/>
              </a:lnSpc>
              <a:buNone/>
            </a:pP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دوّن المصدر بِشكل دقيق وَصَحِيح.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33" y="6120051"/>
            <a:ext cx="980956" cy="156960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61793" y="6316147"/>
            <a:ext cx="2308265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250"/>
              </a:lnSpc>
              <a:buNone/>
            </a:pPr>
            <a:r>
              <a:rPr lang="en-US" sz="3200" kern="0" spc="-36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</a:t>
            </a:r>
            <a:r>
              <a:rPr lang="ar-DZ" sz="3200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تن</a:t>
            </a:r>
            <a:r>
              <a:rPr lang="en-US" sz="3200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ظ</a:t>
            </a:r>
            <a:r>
              <a:rPr lang="ar-DZ" sz="3200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ي</a:t>
            </a:r>
            <a:r>
              <a:rPr lang="en-US" sz="3200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م</a:t>
            </a:r>
            <a:r>
              <a:rPr lang="ar-DZ" sz="3200" kern="0" spc="-36" dirty="0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والتسلسل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961793" y="6722269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50"/>
              </a:lnSpc>
              <a:buNone/>
            </a:pPr>
            <a:r>
              <a:rPr lang="en-US" sz="3200" kern="0" spc="-31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ن</a:t>
            </a:r>
            <a:r>
              <a:rPr lang="en-US" sz="3200" kern="0" spc="-31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ظّم</a:t>
            </a:r>
            <a:r>
              <a:rPr lang="en-US" sz="3200" kern="0" spc="-31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200" kern="0" spc="-31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بطاقاتك بِشكل منطقي.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91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1751" y="2926913"/>
            <a:ext cx="11166038" cy="564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4000" b="1" kern="0" spc="-71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التطبيقات العملية لبطاقة القراءة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671751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kern="0" spc="-1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2792492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الرسائل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1751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3200" kern="0" spc="-30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تُساعد في إعداد الرسائل وَالأبحاث.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59147" y="3875246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kern="0" spc="-1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4950" dirty="0"/>
          </a:p>
        </p:txBody>
      </p:sp>
      <p:sp>
        <p:nvSpPr>
          <p:cNvPr id="8" name="Text 5"/>
          <p:cNvSpPr/>
          <p:nvPr/>
        </p:nvSpPr>
        <p:spPr>
          <a:xfrm>
            <a:off x="9579888" y="4748451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الدراسة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59147" y="5145762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3200" kern="0" spc="-30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تُساعد في تنظيم المعلومات للِدراسة.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71751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kern="0" spc="-1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4950" dirty="0"/>
          </a:p>
        </p:txBody>
      </p:sp>
      <p:sp>
        <p:nvSpPr>
          <p:cNvPr id="11" name="Text 8"/>
          <p:cNvSpPr/>
          <p:nvPr/>
        </p:nvSpPr>
        <p:spPr>
          <a:xfrm>
            <a:off x="2792492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التقديم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71751" y="7395091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3200" kern="0" spc="-30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تُساعد في تحضير العروض التقديمية.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59147" y="6124575"/>
            <a:ext cx="6499503" cy="63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kern="0" spc="-10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4950" dirty="0"/>
          </a:p>
        </p:txBody>
      </p:sp>
      <p:sp>
        <p:nvSpPr>
          <p:cNvPr id="14" name="Text 11"/>
          <p:cNvSpPr/>
          <p:nvPr/>
        </p:nvSpPr>
        <p:spPr>
          <a:xfrm>
            <a:off x="9579888" y="6997779"/>
            <a:ext cx="2257901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200"/>
              </a:lnSpc>
              <a:buNone/>
            </a:pPr>
            <a:r>
              <a:rPr lang="en-US" sz="3200" kern="0" spc="-36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التعلم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59147" y="7429816"/>
            <a:ext cx="6499503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3200" kern="0" spc="-30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تُساعد في تعزيز مهارات التعلم.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299</Words>
  <Application>Microsoft Office PowerPoint</Application>
  <PresentationFormat>Personnalisé</PresentationFormat>
  <Paragraphs>88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8</cp:revision>
  <dcterms:created xsi:type="dcterms:W3CDTF">2024-12-04T11:32:37Z</dcterms:created>
  <dcterms:modified xsi:type="dcterms:W3CDTF">2024-12-04T12:11:27Z</dcterms:modified>
</cp:coreProperties>
</file>