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9"/>
  </p:notesMasterIdLst>
  <p:sldIdLst>
    <p:sldId id="261" r:id="rId4"/>
    <p:sldId id="263" r:id="rId5"/>
    <p:sldId id="272" r:id="rId6"/>
    <p:sldId id="273" r:id="rId7"/>
    <p:sldId id="274" r:id="rId8"/>
    <p:sldId id="275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3" autoAdjust="0"/>
    <p:restoredTop sz="94660"/>
  </p:normalViewPr>
  <p:slideViewPr>
    <p:cSldViewPr>
      <p:cViewPr varScale="1">
        <p:scale>
          <a:sx n="67" d="100"/>
          <a:sy n="67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D027-1B0D-4F27-B2E1-317BF1D4A460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1AB8-502A-4EE6-9BA6-D7274359F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0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5188" y="4865688"/>
            <a:ext cx="5368925" cy="4311650"/>
          </a:xfrm>
          <a:noFill/>
          <a:ln/>
        </p:spPr>
        <p:txBody>
          <a:bodyPr/>
          <a:lstStyle/>
          <a:p>
            <a:r>
              <a:rPr lang="fr-CH"/>
              <a:t>Ajouter lien vers fiche memo de Vincent Godard + valider approbation si poly</a:t>
            </a:r>
          </a:p>
          <a:p>
            <a:r>
              <a:rPr lang="fr-CH"/>
              <a:t>http://margaux.ipt.univ-paris8.fr/vgodard/enseigne/enquete/memoenq/metd1enq.htm</a:t>
            </a:r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885825"/>
            <a:ext cx="4795838" cy="3597275"/>
          </a:xfrm>
          <a:ln cap="flat"/>
        </p:spPr>
      </p:sp>
    </p:spTree>
    <p:extLst>
      <p:ext uri="{BB962C8B-B14F-4D97-AF65-F5344CB8AC3E}">
        <p14:creationId xmlns:p14="http://schemas.microsoft.com/office/powerpoint/2010/main" val="59397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48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CH" noProof="0" smtClean="0"/>
              <a:t>Cliquez pour modifier le style du titre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CH" noProof="0" smtClean="0"/>
              <a:t>Cliquez pour modifier le style des sous-titres du masque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0" y="6543675"/>
            <a:ext cx="1532021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Rémi </a:t>
            </a:r>
            <a:r>
              <a:rPr lang="fr-FR" sz="1200" dirty="0" smtClean="0">
                <a:solidFill>
                  <a:srgbClr val="000000"/>
                </a:solidFill>
              </a:rPr>
              <a:t>BACHELET</a:t>
            </a: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1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BE3CD-A87D-40D1-A268-58E658278AC0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9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B2A370-3D0D-4D22-A7F5-D9C52C3AE217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233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735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6925" y="1524000"/>
            <a:ext cx="40735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AD9DC-A3A0-4852-B0EA-C0839615C6EF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067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C40EA4-502C-4FCC-A6F8-804BB2E8C100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444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89B308-875C-4C53-8F7E-5E782D76CF2B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8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88200-B707-4E55-9BEB-1B1E38F9F00C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609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090F0B-7AE6-4AD2-A892-FE61A1161185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423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C07CC9-244C-4EFE-BE7F-BDFD9705FB1B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221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12F7A3-BF0A-4060-B039-4E2838255BF4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994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7338" y="371475"/>
            <a:ext cx="2084387" cy="5876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371475"/>
            <a:ext cx="6103938" cy="58769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BC4130-7D88-416D-8DA2-E81E452CCA79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559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fr-FR"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r-FR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creativecommons.org/licenses/by-nc-sa/2.5/deed.fr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9F4E-BCEC-4434-B5BC-7773E7B5FAFA}" type="datetimeFigureOut">
              <a:rPr lang="fr-FR"/>
              <a:pPr/>
              <a:t>23/11/2023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371475"/>
            <a:ext cx="79803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2994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 userDrawn="1"/>
        </p:nvSpPr>
        <p:spPr bwMode="auto">
          <a:xfrm>
            <a:off x="0" y="6583363"/>
            <a:ext cx="1419726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Rémi </a:t>
            </a:r>
            <a:r>
              <a:rPr lang="fr-FR" sz="1200" dirty="0" smtClean="0">
                <a:solidFill>
                  <a:srgbClr val="000000"/>
                </a:solidFill>
              </a:rPr>
              <a:t>BACHELET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 userDrawn="1"/>
        </p:nvSpPr>
        <p:spPr bwMode="auto">
          <a:xfrm>
            <a:off x="6372225" y="6629400"/>
            <a:ext cx="218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900">
                <a:solidFill>
                  <a:srgbClr val="000099"/>
                </a:solidFill>
              </a:rPr>
              <a:t>Utilisation ou copie interdites sans citation</a:t>
            </a:r>
          </a:p>
        </p:txBody>
      </p:sp>
      <p:pic>
        <p:nvPicPr>
          <p:cNvPr id="28691" name="Picture 19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6657975"/>
            <a:ext cx="1793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92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400800"/>
            <a:ext cx="46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6D6F867-EAF7-47FE-AC68-96A8181C89B9}" type="slidenum">
              <a:rPr lang="fr-FR">
                <a:solidFill>
                  <a:srgbClr val="00009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 userDrawn="1"/>
        </p:nvSpPr>
        <p:spPr bwMode="auto">
          <a:xfrm>
            <a:off x="4211638" y="6608763"/>
            <a:ext cx="1008062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6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fld id="{B742A814-9F7E-48FB-9082-79810973485A}" type="datetime6">
              <a:rPr lang="fr-FR" sz="1200">
                <a:solidFill>
                  <a:srgbClr val="008080"/>
                </a:solidFill>
                <a:cs typeface="Lucida Sans Unicode" pitchFamily="34" charset="0"/>
              </a:rPr>
              <a:pPr eaLnBrk="0" fontAlgn="base" hangingPunct="0">
                <a:lnSpc>
                  <a:spcPct val="86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itchFamily="18" charset="0"/>
                <a:buNone/>
              </a:pPr>
              <a:t>novembre 23</a:t>
            </a:fld>
            <a:endParaRPr lang="fr-FR" sz="1200">
              <a:solidFill>
                <a:srgbClr val="008080"/>
              </a:solidFill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8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3059F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free-powerpoint-templates-design.com/free-powerpoint-templates-design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hyperlink" Target="mailto:mosttus@yahoo.fr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mostecoc@yahoo.fr" TargetMode="External"/><Relationship Id="rId9" Type="http://schemas.openxmlformats.org/officeDocument/2006/relationships/hyperlink" Target="http://www.clsi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osttus@yahoo.fr" TargetMode="External"/><Relationship Id="rId2" Type="http://schemas.openxmlformats.org/officeDocument/2006/relationships/hyperlink" Target="mailto:mostecoc@yahoo.f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b.ec-lille.fr/Cours_de_recueil_analyse_et_traitement_de_donnees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54868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5AB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i="1" dirty="0">
                <a:solidFill>
                  <a:srgbClr val="000099"/>
                </a:solidFill>
                <a:latin typeface="Garamond" panose="02020404030301010803" pitchFamily="18" charset="0"/>
              </a:rPr>
              <a:t>République Algérienne Démocratique Et Populaire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i="1" dirty="0">
                <a:solidFill>
                  <a:srgbClr val="000099"/>
                </a:solidFill>
                <a:latin typeface="Garamond" panose="02020404030301010803" pitchFamily="18" charset="0"/>
              </a:rPr>
              <a:t>Ministère De L'Enseignement Supérieur </a:t>
            </a:r>
            <a:endParaRPr lang="fr-FR" sz="3600" i="1" dirty="0" smtClean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i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Et </a:t>
            </a:r>
            <a:r>
              <a:rPr lang="fr-FR" sz="3600" i="1" dirty="0">
                <a:solidFill>
                  <a:srgbClr val="000099"/>
                </a:solidFill>
                <a:latin typeface="Garamond" panose="02020404030301010803" pitchFamily="18" charset="0"/>
              </a:rPr>
              <a:t>De La Recherche Scientifique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600" i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086600" y="2676525"/>
            <a:ext cx="13160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5AB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800">
              <a:solidFill>
                <a:srgbClr val="4D4D4D"/>
              </a:solidFill>
              <a:latin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800">
              <a:solidFill>
                <a:srgbClr val="4D4D4D"/>
              </a:solidFill>
              <a:latin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800">
              <a:solidFill>
                <a:srgbClr val="4D4D4D"/>
              </a:solidFill>
              <a:latin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800">
              <a:solidFill>
                <a:srgbClr val="4D4D4D"/>
              </a:solidFill>
              <a:latin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600" i="1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9885" name="Text Box 189"/>
          <p:cNvSpPr txBox="1">
            <a:spLocks noChangeArrowheads="1"/>
          </p:cNvSpPr>
          <p:nvPr/>
        </p:nvSpPr>
        <p:spPr bwMode="auto">
          <a:xfrm>
            <a:off x="5160962" y="1976754"/>
            <a:ext cx="3851275" cy="30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lnSpc>
                <a:spcPct val="86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sz="1600" dirty="0">
                <a:solidFill>
                  <a:srgbClr val="008080"/>
                </a:solidFill>
                <a:latin typeface="Garamond" panose="02020404030301010803" pitchFamily="18" charset="0"/>
                <a:cs typeface="Lucida Sans Unicode" pitchFamily="34" charset="0"/>
              </a:rPr>
              <a:t>Mise à jour du </a:t>
            </a:r>
            <a:fld id="{2D59EACE-F87F-44F4-A8C6-0E81989C2B55}" type="datetime4">
              <a:rPr lang="fr-FR" sz="1600">
                <a:solidFill>
                  <a:srgbClr val="008080"/>
                </a:solidFill>
                <a:latin typeface="Garamond" panose="02020404030301010803" pitchFamily="18" charset="0"/>
                <a:cs typeface="Lucida Sans Unicode" pitchFamily="34" charset="0"/>
              </a:rPr>
              <a:pPr algn="r" eaLnBrk="0" fontAlgn="base" hangingPunct="0">
                <a:lnSpc>
                  <a:spcPct val="86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itchFamily="18" charset="0"/>
                <a:buNone/>
              </a:pPr>
              <a:t>23 novembre 2023</a:t>
            </a:fld>
            <a:endParaRPr lang="fr-FR" sz="1600" dirty="0">
              <a:solidFill>
                <a:srgbClr val="008080"/>
              </a:solidFill>
              <a:latin typeface="Garamond" panose="02020404030301010803" pitchFamily="18" charset="0"/>
              <a:cs typeface="Lucida Sans Unicode" pitchFamily="34" charset="0"/>
            </a:endParaRPr>
          </a:p>
        </p:txBody>
      </p:sp>
      <p:sp>
        <p:nvSpPr>
          <p:cNvPr id="16" name="TextBox 6">
            <a:hlinkClick r:id="rId3"/>
          </p:cNvPr>
          <p:cNvSpPr txBox="1"/>
          <p:nvPr/>
        </p:nvSpPr>
        <p:spPr>
          <a:xfrm>
            <a:off x="323528" y="5618262"/>
            <a:ext cx="369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ko-KR" sz="1400" dirty="0" smtClean="0">
                <a:solidFill>
                  <a:srgbClr val="FFFFFF">
                    <a:lumMod val="65000"/>
                  </a:srgbClr>
                </a:solidFill>
                <a:latin typeface="Garamond" panose="02020404030301010803" pitchFamily="18" charset="0"/>
                <a:cs typeface="Arial" pitchFamily="34" charset="0"/>
              </a:rPr>
              <a:t>Email </a:t>
            </a:r>
            <a:r>
              <a:rPr lang="fr-FR" altLang="ko-KR" sz="1400" dirty="0">
                <a:solidFill>
                  <a:srgbClr val="FFFFFF">
                    <a:lumMod val="65000"/>
                  </a:srgbClr>
                </a:solidFill>
                <a:latin typeface="Garamond" panose="02020404030301010803" pitchFamily="18" charset="0"/>
                <a:cs typeface="Arial" pitchFamily="34" charset="0"/>
              </a:rPr>
              <a:t>: </a:t>
            </a:r>
            <a:r>
              <a:rPr lang="fr-FR" altLang="ko-KR" sz="1400" dirty="0" smtClean="0">
                <a:solidFill>
                  <a:srgbClr val="FFFFFF">
                    <a:lumMod val="65000"/>
                  </a:srgbClr>
                </a:solidFill>
                <a:latin typeface="Garamond" panose="02020404030301010803" pitchFamily="18" charset="0"/>
                <a:cs typeface="Arial" pitchFamily="34" charset="0"/>
                <a:hlinkClick r:id="rId4"/>
              </a:rPr>
              <a:t>mostecoc@yahoo.fr</a:t>
            </a:r>
            <a:r>
              <a:rPr lang="fr-FR" altLang="ko-KR" sz="1400" dirty="0" smtClean="0">
                <a:solidFill>
                  <a:srgbClr val="FFFFFF">
                    <a:lumMod val="65000"/>
                  </a:srgbClr>
                </a:solidFill>
                <a:latin typeface="Garamond" panose="02020404030301010803" pitchFamily="18" charset="0"/>
                <a:cs typeface="Arial" pitchFamily="34" charset="0"/>
              </a:rPr>
              <a:t>  </a:t>
            </a:r>
            <a:r>
              <a:rPr lang="fr-FR" altLang="ko-KR" sz="1400" dirty="0" smtClean="0">
                <a:solidFill>
                  <a:srgbClr val="FFFFFF">
                    <a:lumMod val="65000"/>
                  </a:srgbClr>
                </a:solidFill>
                <a:latin typeface="Garamond" panose="02020404030301010803" pitchFamily="18" charset="0"/>
                <a:cs typeface="Arial" pitchFamily="34" charset="0"/>
                <a:hlinkClick r:id="rId5"/>
              </a:rPr>
              <a:t>mosttus@yahoo.fr</a:t>
            </a:r>
            <a:r>
              <a:rPr lang="fr-FR" altLang="ko-KR" sz="1400" dirty="0" smtClean="0">
                <a:solidFill>
                  <a:srgbClr val="FFFFFF">
                    <a:lumMod val="65000"/>
                  </a:srgbClr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7508" y="2931961"/>
            <a:ext cx="4532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000099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Licence : </a:t>
            </a:r>
            <a:r>
              <a:rPr lang="fr-FR" sz="2800" dirty="0" smtClean="0">
                <a:solidFill>
                  <a:srgbClr val="000099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Microbiologie                                                  </a:t>
            </a:r>
            <a:r>
              <a:rPr lang="fr-FR" sz="2800" dirty="0">
                <a:solidFill>
                  <a:srgbClr val="000099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Module : Organisation Et Gestion Des Laboratoires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000099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Année : </a:t>
            </a:r>
            <a:r>
              <a:rPr lang="fr-FR" sz="2800" dirty="0" smtClean="0">
                <a:solidFill>
                  <a:srgbClr val="000099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2023-2024</a:t>
            </a:r>
            <a:endParaRPr lang="fr-FR" sz="2800" dirty="0">
              <a:solidFill>
                <a:srgbClr val="000099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000099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Semestre : </a:t>
            </a:r>
            <a:r>
              <a:rPr lang="fr-FR" sz="2800" dirty="0" smtClean="0">
                <a:solidFill>
                  <a:srgbClr val="000099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VI</a:t>
            </a:r>
            <a:endParaRPr lang="fr-FR" sz="2800" dirty="0">
              <a:solidFill>
                <a:srgbClr val="000099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4" name="Picture 6" descr="Drapeau de l Algérie | Vlajky.or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5" y="674588"/>
            <a:ext cx="1187120" cy="127788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3" descr="bulles_CD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7616"/>
          <a:stretch/>
        </p:blipFill>
        <p:spPr bwMode="auto">
          <a:xfrm>
            <a:off x="6156176" y="2651191"/>
            <a:ext cx="2845823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" descr="ISO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22" y="3211710"/>
            <a:ext cx="1552401" cy="5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3" descr="Clinical Laboratory and Standards Institut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70" y="3885351"/>
            <a:ext cx="1403183" cy="60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WHO-EN-C-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1662545" cy="50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78049" y="5291360"/>
            <a:ext cx="341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sz="1800" b="1" dirty="0">
                <a:solidFill>
                  <a:srgbClr val="000099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Dr. NAIMI Mostefa</a:t>
            </a:r>
            <a:endParaRPr lang="en-US" altLang="ko-KR" sz="180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2" descr="http://www.cu-elbayadh.dz/ar/wp-content/uploads/2023/09/University-Center-Nour-Bachir-El-bayadh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3" r="43" b="11858"/>
          <a:stretch>
            <a:fillRect/>
          </a:stretch>
        </p:blipFill>
        <p:spPr bwMode="auto">
          <a:xfrm>
            <a:off x="497086" y="5958284"/>
            <a:ext cx="34988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4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2" y="1988840"/>
            <a:ext cx="7902575" cy="324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 eaLnBrk="1" hangingPunct="1">
              <a:buFontTx/>
              <a:buChar char="-"/>
              <a:defRPr/>
            </a:pPr>
            <a:r>
              <a:rPr lang="fr-FR" b="1" dirty="0" smtClean="0">
                <a:solidFill>
                  <a:srgbClr val="0000CC"/>
                </a:solidFill>
              </a:rPr>
              <a:t>Passive</a:t>
            </a:r>
            <a:r>
              <a:rPr lang="fr-FR" b="1" dirty="0"/>
              <a:t>, </a:t>
            </a:r>
            <a:endParaRPr lang="fr-FR" b="1" dirty="0" smtClean="0"/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fr-FR" b="1" dirty="0" smtClean="0">
                <a:solidFill>
                  <a:srgbClr val="0000CC"/>
                </a:solidFill>
              </a:rPr>
              <a:t>Active</a:t>
            </a:r>
            <a:r>
              <a:rPr lang="fr-FR" b="1" dirty="0"/>
              <a:t>, et </a:t>
            </a:r>
            <a:endParaRPr lang="fr-FR" b="1" dirty="0" smtClean="0"/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fr-FR" b="1" dirty="0" smtClean="0">
                <a:solidFill>
                  <a:srgbClr val="0000CC"/>
                </a:solidFill>
              </a:rPr>
              <a:t>Centré</a:t>
            </a:r>
            <a:r>
              <a:rPr lang="fr-FR" b="1" dirty="0" smtClean="0"/>
              <a:t> </a:t>
            </a:r>
            <a:r>
              <a:rPr lang="fr-FR" b="1" dirty="0"/>
              <a:t>sur le travail personnel </a:t>
            </a:r>
            <a:r>
              <a:rPr lang="fr-FR" b="1" dirty="0" smtClean="0"/>
              <a:t> (</a:t>
            </a:r>
            <a:r>
              <a:rPr lang="fr-FR" b="1" dirty="0"/>
              <a:t>questions, participation et prise de parole; </a:t>
            </a:r>
            <a:r>
              <a:rPr lang="fr-FR" b="1" dirty="0">
                <a:solidFill>
                  <a:srgbClr val="0000CC"/>
                </a:solidFill>
              </a:rPr>
              <a:t>exposés</a:t>
            </a:r>
            <a:r>
              <a:rPr lang="fr-FR" b="1" dirty="0" smtClean="0"/>
              <a:t>),</a:t>
            </a:r>
          </a:p>
          <a:p>
            <a:pPr marL="342900" indent="-342900" algn="just" eaLnBrk="1" hangingPunct="1">
              <a:buFontTx/>
              <a:buChar char="-"/>
              <a:defRPr/>
            </a:pPr>
            <a:endParaRPr lang="fr-FR" b="1" dirty="0"/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fr-FR" b="1" dirty="0" smtClean="0"/>
              <a:t>Afin </a:t>
            </a:r>
            <a:r>
              <a:rPr lang="fr-FR" b="1" dirty="0"/>
              <a:t>de mieux se préparer à </a:t>
            </a:r>
            <a:r>
              <a:rPr lang="fr-FR" b="1" dirty="0" smtClean="0"/>
              <a:t> </a:t>
            </a:r>
          </a:p>
          <a:p>
            <a:pPr algn="just" eaLnBrk="1" hangingPunct="1"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Contrôle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 et à l’examen</a:t>
            </a:r>
            <a:endParaRPr lang="fr-FR" b="1" dirty="0"/>
          </a:p>
          <a:p>
            <a:pPr algn="l"/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Méthodes d'enseignement 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2852936"/>
            <a:ext cx="790257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fr-FR" b="1" dirty="0">
                <a:solidFill>
                  <a:srgbClr val="0000CC"/>
                </a:solidFill>
                <a:latin typeface="Garamond" panose="02020404030301010803" pitchFamily="18" charset="0"/>
              </a:rPr>
              <a:t>Les présentations sont mises à la disposition des étudiants</a:t>
            </a:r>
          </a:p>
          <a:p>
            <a:pPr algn="l"/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Support de cours &amp; Modalités d'évaluation 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1981314"/>
            <a:ext cx="7902575" cy="324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Horaire </a:t>
            </a:r>
            <a:r>
              <a:rPr lang="fr-FR" b="1" kern="0" dirty="0">
                <a:latin typeface="Garamond" panose="02020404030301010803" pitchFamily="18" charset="0"/>
                <a:cs typeface="Arial" pitchFamily="34" charset="0"/>
              </a:rPr>
              <a:t>et lieu (cours) ; </a:t>
            </a:r>
            <a:endParaRPr lang="fr-FR" b="1" kern="0" dirty="0" smtClean="0">
              <a:latin typeface="Garamond" panose="02020404030301010803" pitchFamily="18" charset="0"/>
              <a:cs typeface="Arial" pitchFamily="34" charset="0"/>
            </a:endParaRPr>
          </a:p>
          <a:p>
            <a:pPr marL="342900" indent="-342900" algn="l">
              <a:buFontTx/>
              <a:buChar char="-"/>
            </a:pPr>
            <a:endParaRPr lang="fr-FR" b="1" kern="0" dirty="0">
              <a:latin typeface="Garamond" panose="02020404030301010803" pitchFamily="18" charset="0"/>
              <a:cs typeface="Arial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Téléphone ;</a:t>
            </a:r>
          </a:p>
          <a:p>
            <a:pPr marL="342900" indent="-342900" algn="l">
              <a:buFontTx/>
              <a:buChar char="-"/>
            </a:pPr>
            <a:endParaRPr lang="fr-FR" b="1" kern="0" dirty="0">
              <a:latin typeface="Garamond" panose="02020404030301010803" pitchFamily="18" charset="0"/>
              <a:cs typeface="Arial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Respect ;</a:t>
            </a:r>
          </a:p>
          <a:p>
            <a:pPr marL="342900" indent="-342900" algn="l">
              <a:buFontTx/>
              <a:buChar char="-"/>
            </a:pPr>
            <a:endParaRPr lang="fr-FR" b="1" kern="0" dirty="0">
              <a:latin typeface="Garamond" panose="02020404030301010803" pitchFamily="18" charset="0"/>
              <a:cs typeface="Arial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Présence </a:t>
            </a:r>
            <a:r>
              <a:rPr lang="fr-FR" b="1" kern="0" dirty="0" smtClean="0">
                <a:solidFill>
                  <a:srgbClr val="FF0000"/>
                </a:solidFill>
                <a:latin typeface="Garamond" panose="02020404030301010803" pitchFamily="18" charset="0"/>
                <a:cs typeface="Arial" pitchFamily="34" charset="0"/>
              </a:rPr>
              <a:t>indispensable</a:t>
            </a: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fr-FR" b="1" kern="0" dirty="0">
                <a:latin typeface="Garamond" panose="02020404030301010803" pitchFamily="18" charset="0"/>
                <a:cs typeface="Arial" pitchFamily="34" charset="0"/>
              </a:rPr>
              <a:t>au cours</a:t>
            </a:r>
          </a:p>
          <a:p>
            <a:pPr algn="l"/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 smtClean="0">
                <a:latin typeface="Garamond" panose="02020404030301010803" pitchFamily="18" charset="0"/>
              </a:rPr>
              <a:t>Lignes </a:t>
            </a:r>
            <a:r>
              <a:rPr lang="fr-FR" sz="3200" kern="0" dirty="0">
                <a:latin typeface="Garamond" panose="02020404030301010803" pitchFamily="18" charset="0"/>
              </a:rPr>
              <a:t>de conduite 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5661248"/>
            <a:ext cx="7902575" cy="92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fr-FR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itchFamily="34" charset="0"/>
              </a:rPr>
              <a:t>Système de gestion de la qualité au laboratoire </a:t>
            </a: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– Manuel. OMS, 2013.</a:t>
            </a:r>
            <a:endParaRPr lang="fr-FR" b="1" kern="0" dirty="0">
              <a:latin typeface="Garamond" panose="02020404030301010803" pitchFamily="18" charset="0"/>
              <a:cs typeface="Arial" pitchFamily="34" charset="0"/>
            </a:endParaRPr>
          </a:p>
          <a:p>
            <a:pPr marL="342900" indent="-342900" algn="l">
              <a:buFontTx/>
              <a:buChar char="-"/>
            </a:pPr>
            <a:endParaRPr lang="fr-FR" sz="1800" b="1" kern="0" dirty="0">
              <a:latin typeface="Garamond" panose="02020404030301010803" pitchFamily="18" charset="0"/>
              <a:cs typeface="Arial" pitchFamily="34" charset="0"/>
            </a:endParaRPr>
          </a:p>
          <a:p>
            <a:pPr algn="l"/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Lectures complémentaires 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27" y="1323740"/>
            <a:ext cx="3744416" cy="433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9" t="15585" r="34358" b="5313"/>
          <a:stretch/>
        </p:blipFill>
        <p:spPr bwMode="auto">
          <a:xfrm>
            <a:off x="4984214" y="1323740"/>
            <a:ext cx="3746525" cy="4337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80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1981314"/>
            <a:ext cx="7902575" cy="216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b="1" kern="0" dirty="0">
                <a:latin typeface="Garamond" panose="02020404030301010803" pitchFamily="18" charset="0"/>
                <a:cs typeface="Arial" pitchFamily="34" charset="0"/>
              </a:rPr>
              <a:t>Mr. NAIMI </a:t>
            </a: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Mostefa</a:t>
            </a:r>
          </a:p>
          <a:p>
            <a:pPr algn="l">
              <a:spcBef>
                <a:spcPts val="0"/>
              </a:spcBef>
            </a:pP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Maître de conférences B</a:t>
            </a:r>
          </a:p>
          <a:p>
            <a:pPr algn="l">
              <a:spcBef>
                <a:spcPts val="0"/>
              </a:spcBef>
            </a:pP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Département de sciences de la nature et de la vie  </a:t>
            </a:r>
            <a:endParaRPr lang="fr-FR" b="1" kern="0" dirty="0">
              <a:latin typeface="Garamond" panose="02020404030301010803" pitchFamily="18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endParaRPr lang="fr-FR" b="1" kern="0" dirty="0">
              <a:latin typeface="Garamond" panose="02020404030301010803" pitchFamily="18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fr-FR" b="1" kern="0" dirty="0">
                <a:latin typeface="Garamond" panose="02020404030301010803" pitchFamily="18" charset="0"/>
                <a:cs typeface="Arial" pitchFamily="34" charset="0"/>
              </a:rPr>
              <a:t>Email : </a:t>
            </a: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  <a:hlinkClick r:id="rId2"/>
              </a:rPr>
              <a:t>mostecoc@yahoo.fr</a:t>
            </a: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  <a:hlinkClick r:id="rId3"/>
              </a:rPr>
              <a:t>mosttus@yahoo.fr</a:t>
            </a: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 </a:t>
            </a:r>
            <a:endParaRPr lang="fr-FR" b="1" kern="0" dirty="0">
              <a:latin typeface="Garamond" panose="02020404030301010803" pitchFamily="18" charset="0"/>
              <a:cs typeface="Arial" pitchFamily="34" charset="0"/>
            </a:endParaRPr>
          </a:p>
          <a:p>
            <a:pPr algn="l"/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Contact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3BDE-F8EE-4D0B-A6E0-17556F99542E}" type="slidenum">
              <a:rPr lang="fr-FR">
                <a:solidFill>
                  <a:srgbClr val="000099"/>
                </a:solidFill>
              </a:rPr>
              <a:pPr/>
              <a:t>15</a:t>
            </a:fld>
            <a:endParaRPr lang="fr-FR">
              <a:solidFill>
                <a:srgbClr val="000099"/>
              </a:solidFill>
            </a:endParaRPr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5444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57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1981314"/>
            <a:ext cx="7902575" cy="375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fr-FR" b="1" kern="0" dirty="0">
                <a:latin typeface="Garamond" panose="02020404030301010803" pitchFamily="18" charset="0"/>
                <a:cs typeface="Arial" pitchFamily="34" charset="0"/>
              </a:rPr>
              <a:t>Le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  <a:cs typeface="Arial" charset="0"/>
              </a:rPr>
              <a:t>cours</a:t>
            </a:r>
            <a:r>
              <a:rPr lang="fr-FR" b="1" kern="0" dirty="0">
                <a:latin typeface="Garamond" panose="02020404030301010803" pitchFamily="18" charset="0"/>
                <a:cs typeface="Arial" pitchFamily="34" charset="0"/>
              </a:rPr>
              <a:t> "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  <a:cs typeface="Arial" charset="0"/>
              </a:rPr>
              <a:t>Organisation et gestion de laboratoires, L3</a:t>
            </a:r>
            <a:r>
              <a:rPr lang="fr-FR" b="1" kern="0" dirty="0">
                <a:latin typeface="Garamond" panose="02020404030301010803" pitchFamily="18" charset="0"/>
                <a:cs typeface="Arial" pitchFamily="34" charset="0"/>
              </a:rPr>
              <a:t>" comporte 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  <a:cs typeface="Arial" charset="0"/>
              </a:rPr>
              <a:t>8 sections </a:t>
            </a:r>
            <a:r>
              <a:rPr lang="fr-FR" b="1" kern="0" dirty="0">
                <a:latin typeface="Garamond" panose="02020404030301010803" pitchFamily="18" charset="0"/>
                <a:cs typeface="Arial" pitchFamily="34" charset="0"/>
              </a:rPr>
              <a:t>:</a:t>
            </a:r>
          </a:p>
          <a:p>
            <a:pPr algn="just">
              <a:defRPr/>
            </a:pPr>
            <a:r>
              <a:rPr lang="fr-FR" b="1" kern="0" dirty="0">
                <a:latin typeface="Garamond" panose="02020404030301010803" pitchFamily="18" charset="0"/>
              </a:rPr>
              <a:t>La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1</a:t>
            </a:r>
            <a:r>
              <a:rPr lang="fr-FR" b="1" kern="0" baseline="30000" dirty="0">
                <a:solidFill>
                  <a:srgbClr val="0000CC"/>
                </a:solidFill>
                <a:latin typeface="Garamond" panose="02020404030301010803" pitchFamily="18" charset="0"/>
              </a:rPr>
              <a:t>ière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section </a:t>
            </a:r>
            <a:r>
              <a:rPr lang="fr-FR" b="1" kern="0" dirty="0">
                <a:latin typeface="Garamond" panose="02020404030301010803" pitchFamily="18" charset="0"/>
              </a:rPr>
              <a:t>consacrée </a:t>
            </a:r>
            <a:r>
              <a:rPr lang="fr-FR" b="1" kern="0" dirty="0" smtClean="0">
                <a:latin typeface="Garamond" panose="02020404030301010803" pitchFamily="18" charset="0"/>
              </a:rPr>
              <a:t>aux </a:t>
            </a:r>
            <a:r>
              <a:rPr lang="fr-FR" b="1" kern="0" dirty="0">
                <a:latin typeface="Garamond" panose="02020404030301010803" pitchFamily="18" charset="0"/>
              </a:rPr>
              <a:t>: </a:t>
            </a:r>
          </a:p>
          <a:p>
            <a:pPr algn="just">
              <a:defRPr/>
            </a:pPr>
            <a:endParaRPr lang="fr-FR" b="1" kern="0" dirty="0"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Généralités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Types de laboratoires : Physicochimique, Biochimie, Enzymologie / Enzymologie Appliquée, Microbiologie, Organoleptique, Métrologie, Biologie Médicale, Autres types de laboratoires</a:t>
            </a:r>
            <a:endParaRPr lang="fr-FR" kern="0" dirty="0">
              <a:latin typeface="Garamond" panose="02020404030301010803" pitchFamily="18" charset="0"/>
            </a:endParaRPr>
          </a:p>
          <a:p>
            <a:pPr algn="l"/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marR="0" lvl="0" indent="-4191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Contenus de la matière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1981314"/>
            <a:ext cx="7902575" cy="36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b="1" kern="0" dirty="0" smtClean="0">
                <a:latin typeface="Garamond" panose="02020404030301010803" pitchFamily="18" charset="0"/>
              </a:rPr>
              <a:t>La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2</a:t>
            </a:r>
            <a:r>
              <a:rPr lang="fr-FR" b="1" kern="0" baseline="3000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ième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section </a:t>
            </a:r>
            <a:r>
              <a:rPr lang="fr-FR" b="1" kern="0" dirty="0" smtClean="0">
                <a:latin typeface="Garamond" panose="02020404030301010803" pitchFamily="18" charset="0"/>
              </a:rPr>
              <a:t>consacrée à la : </a:t>
            </a:r>
          </a:p>
          <a:p>
            <a:pPr algn="just">
              <a:defRPr/>
            </a:pPr>
            <a:endParaRPr lang="fr-FR" b="1" kern="0" dirty="0" smtClean="0"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Conception des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laboratoires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Choix du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site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Plan architectural :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Superficie, Plan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 répartition des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salles, Conception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des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sols, Conception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des murs (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Isolation), Conception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des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paillasses, Conditionnement électrique, Conditions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d’ambiance</a:t>
            </a:r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marR="0" lvl="0" indent="-4191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Contenus de la matière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1628800"/>
            <a:ext cx="7902575" cy="187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b="1" kern="0" dirty="0" smtClean="0">
                <a:latin typeface="Garamond" panose="02020404030301010803" pitchFamily="18" charset="0"/>
              </a:rPr>
              <a:t>La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3</a:t>
            </a:r>
            <a:r>
              <a:rPr lang="fr-FR" b="1" kern="0" baseline="30000" dirty="0">
                <a:solidFill>
                  <a:srgbClr val="0000CC"/>
                </a:solidFill>
                <a:latin typeface="Garamond" panose="02020404030301010803" pitchFamily="18" charset="0"/>
              </a:rPr>
              <a:t>ièmee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section </a:t>
            </a:r>
            <a:r>
              <a:rPr lang="fr-FR" b="1" kern="0" dirty="0" smtClean="0">
                <a:latin typeface="Garamond" panose="02020404030301010803" pitchFamily="18" charset="0"/>
              </a:rPr>
              <a:t>consacrée au : </a:t>
            </a:r>
          </a:p>
          <a:p>
            <a:pPr algn="just">
              <a:defRPr/>
            </a:pPr>
            <a:endParaRPr lang="fr-FR" b="1" kern="0" dirty="0" smtClean="0"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Matériel : Appareillage pour chaque type de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laboratoire, Consommable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pour chaque type de laboratoire</a:t>
            </a:r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marR="0" lvl="0" indent="-4191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Contenus de la matière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3925530"/>
            <a:ext cx="7902575" cy="187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b="1" kern="0" dirty="0" smtClean="0">
                <a:latin typeface="Garamond" panose="02020404030301010803" pitchFamily="18" charset="0"/>
              </a:rPr>
              <a:t>La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4</a:t>
            </a:r>
            <a:r>
              <a:rPr lang="fr-FR" b="1" kern="0" baseline="30000" dirty="0">
                <a:solidFill>
                  <a:srgbClr val="0000CC"/>
                </a:solidFill>
                <a:latin typeface="Garamond" panose="02020404030301010803" pitchFamily="18" charset="0"/>
              </a:rPr>
              <a:t>ième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section </a:t>
            </a:r>
            <a:r>
              <a:rPr lang="fr-FR" b="1" kern="0" dirty="0" smtClean="0">
                <a:latin typeface="Garamond" panose="02020404030301010803" pitchFamily="18" charset="0"/>
              </a:rPr>
              <a:t>consacrée au : </a:t>
            </a:r>
          </a:p>
          <a:p>
            <a:pPr algn="just">
              <a:defRPr/>
            </a:pPr>
            <a:endParaRPr lang="fr-FR" b="1" kern="0" dirty="0" smtClean="0"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Produits de laboratoire : Type de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produits, Conditionnement, Etiquetages, Endroit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 stockage</a:t>
            </a:r>
            <a:endParaRPr lang="fr-FR" kern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1700808"/>
            <a:ext cx="7902575" cy="223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b="1" kern="0" dirty="0" smtClean="0">
                <a:latin typeface="Garamond" panose="02020404030301010803" pitchFamily="18" charset="0"/>
              </a:rPr>
              <a:t>La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5</a:t>
            </a:r>
            <a:r>
              <a:rPr lang="fr-FR" b="1" kern="0" baseline="30000" dirty="0">
                <a:solidFill>
                  <a:srgbClr val="0000CC"/>
                </a:solidFill>
                <a:latin typeface="Garamond" panose="02020404030301010803" pitchFamily="18" charset="0"/>
              </a:rPr>
              <a:t>ième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section </a:t>
            </a:r>
            <a:r>
              <a:rPr lang="fr-FR" b="1" kern="0" dirty="0" smtClean="0">
                <a:latin typeface="Garamond" panose="02020404030301010803" pitchFamily="18" charset="0"/>
              </a:rPr>
              <a:t>consacrée </a:t>
            </a:r>
            <a:r>
              <a:rPr lang="fr-FR" b="1" kern="0" dirty="0">
                <a:latin typeface="Garamond" panose="02020404030301010803" pitchFamily="18" charset="0"/>
              </a:rPr>
              <a:t>à</a:t>
            </a:r>
            <a:r>
              <a:rPr lang="fr-FR" b="1" kern="0" dirty="0" smtClean="0">
                <a:latin typeface="Garamond" panose="02020404030301010803" pitchFamily="18" charset="0"/>
              </a:rPr>
              <a:t> la  : </a:t>
            </a:r>
          </a:p>
          <a:p>
            <a:pPr algn="just">
              <a:defRPr/>
            </a:pPr>
            <a:endParaRPr lang="fr-FR" b="1" kern="0" dirty="0" smtClean="0"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Gestion des flux : Responsables administratifs, Gestion du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personnel, Gestion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des produits et du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matériel, Gestion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des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déchets, Gestion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 l’eau</a:t>
            </a:r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marR="0" lvl="0" indent="-4191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Contenus de la matière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4429586"/>
            <a:ext cx="7902575" cy="187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b="1" kern="0" dirty="0" smtClean="0">
                <a:latin typeface="Garamond" panose="02020404030301010803" pitchFamily="18" charset="0"/>
              </a:rPr>
              <a:t>La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6</a:t>
            </a:r>
            <a:r>
              <a:rPr lang="fr-FR" b="1" kern="0" baseline="30000" dirty="0">
                <a:solidFill>
                  <a:srgbClr val="0000CC"/>
                </a:solidFill>
                <a:latin typeface="Garamond" panose="02020404030301010803" pitchFamily="18" charset="0"/>
              </a:rPr>
              <a:t>ième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section </a:t>
            </a:r>
            <a:r>
              <a:rPr lang="fr-FR" b="1" kern="0" dirty="0" smtClean="0">
                <a:latin typeface="Garamond" panose="02020404030301010803" pitchFamily="18" charset="0"/>
              </a:rPr>
              <a:t>consacrée à la : </a:t>
            </a:r>
          </a:p>
          <a:p>
            <a:pPr algn="just">
              <a:defRPr/>
            </a:pPr>
            <a:endParaRPr lang="fr-FR" b="1" kern="0" dirty="0" smtClean="0"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Dangers pouvant être rencontrés dans un laboratoire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: Types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dangers, Moyens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 lutte</a:t>
            </a:r>
            <a:endParaRPr lang="fr-FR" kern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1700808"/>
            <a:ext cx="7902575" cy="223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b="1" kern="0" dirty="0" smtClean="0">
                <a:latin typeface="Garamond" panose="02020404030301010803" pitchFamily="18" charset="0"/>
              </a:rPr>
              <a:t>La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7</a:t>
            </a:r>
            <a:r>
              <a:rPr lang="fr-FR" b="1" kern="0" baseline="30000" dirty="0">
                <a:solidFill>
                  <a:srgbClr val="0000CC"/>
                </a:solidFill>
                <a:latin typeface="Garamond" panose="02020404030301010803" pitchFamily="18" charset="0"/>
              </a:rPr>
              <a:t>ième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section </a:t>
            </a:r>
            <a:r>
              <a:rPr lang="fr-FR" b="1" kern="0" dirty="0" smtClean="0">
                <a:latin typeface="Garamond" panose="02020404030301010803" pitchFamily="18" charset="0"/>
              </a:rPr>
              <a:t>consacrée à la : </a:t>
            </a:r>
          </a:p>
          <a:p>
            <a:pPr algn="just">
              <a:defRPr/>
            </a:pPr>
            <a:endParaRPr lang="fr-FR" b="1" kern="0" dirty="0" smtClean="0"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Conformité des analyses aux normes Algériennes et internationales</a:t>
            </a:r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marR="0" lvl="0" indent="-4191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Contenus de la matière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4429586"/>
            <a:ext cx="7902575" cy="187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b="1" kern="0" dirty="0" smtClean="0">
                <a:latin typeface="Garamond" panose="02020404030301010803" pitchFamily="18" charset="0"/>
              </a:rPr>
              <a:t>La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8</a:t>
            </a:r>
            <a:r>
              <a:rPr lang="fr-FR" b="1" kern="0" baseline="30000" dirty="0">
                <a:solidFill>
                  <a:srgbClr val="0000CC"/>
                </a:solidFill>
                <a:latin typeface="Garamond" panose="02020404030301010803" pitchFamily="18" charset="0"/>
              </a:rPr>
              <a:t>ième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section </a:t>
            </a:r>
            <a:r>
              <a:rPr lang="fr-FR" b="1" kern="0" dirty="0" smtClean="0">
                <a:latin typeface="Garamond" panose="02020404030301010803" pitchFamily="18" charset="0"/>
              </a:rPr>
              <a:t>consacrée aux : </a:t>
            </a:r>
          </a:p>
          <a:p>
            <a:pPr algn="just">
              <a:defRPr/>
            </a:pPr>
            <a:endParaRPr lang="fr-FR" b="1" kern="0" dirty="0" smtClean="0"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Normes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internationales en vigueur d’organisation des laboratoires</a:t>
            </a:r>
            <a:endParaRPr lang="fr-FR" kern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1772816"/>
            <a:ext cx="7902575" cy="425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Les </a:t>
            </a: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  <a:cs typeface="Arial" charset="0"/>
              </a:rPr>
              <a:t>TP </a:t>
            </a:r>
            <a:r>
              <a:rPr lang="fr-FR" b="1" kern="0" dirty="0" smtClean="0">
                <a:latin typeface="Garamond" panose="02020404030301010803" pitchFamily="18" charset="0"/>
                <a:cs typeface="Arial" pitchFamily="34" charset="0"/>
              </a:rPr>
              <a:t>:</a:t>
            </a:r>
            <a:endParaRPr lang="fr-FR" b="1" kern="0" dirty="0">
              <a:latin typeface="Garamond" panose="02020404030301010803" pitchFamily="18" charset="0"/>
              <a:cs typeface="Arial" pitchFamily="34" charset="0"/>
            </a:endParaRPr>
          </a:p>
          <a:p>
            <a:pPr algn="just">
              <a:defRPr/>
            </a:pPr>
            <a:endParaRPr lang="fr-FR" b="1" kern="0" dirty="0"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Organisation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d’un laboratoire type de Biochimie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Organisation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d’un laboratoire type de Microbiologie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Organisation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d’un laboratoire type de Physico-Chimie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Organisation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d’un laboratoire type de Biologie Médicale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Organisation </a:t>
            </a:r>
            <a:r>
              <a:rPr lang="fr-FR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d’un laboratoire type d’Analyses Organoleptiques</a:t>
            </a:r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marR="0" lvl="0" indent="-4191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Travaux pratiques (TP)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1981314"/>
            <a:ext cx="7902575" cy="324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b="1" dirty="0">
                <a:latin typeface="Garamond" panose="02020404030301010803" pitchFamily="18" charset="0"/>
              </a:rPr>
              <a:t>À la fin du semestre, chaque étudiant aura : </a:t>
            </a:r>
            <a:endParaRPr lang="fr-FR" b="1" dirty="0" smtClean="0"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b="1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Informations nécessaires </a:t>
            </a:r>
            <a:r>
              <a:rPr lang="fr-FR" b="1" dirty="0">
                <a:solidFill>
                  <a:srgbClr val="0000CC"/>
                </a:solidFill>
                <a:latin typeface="Garamond" panose="02020404030301010803" pitchFamily="18" charset="0"/>
              </a:rPr>
              <a:t>sur les différents types </a:t>
            </a:r>
            <a:r>
              <a:rPr lang="fr-FR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de laboratoires </a:t>
            </a:r>
            <a:r>
              <a:rPr lang="fr-FR" b="1" dirty="0">
                <a:solidFill>
                  <a:srgbClr val="0000CC"/>
                </a:solidFill>
                <a:latin typeface="Garamond" panose="02020404030301010803" pitchFamily="18" charset="0"/>
              </a:rPr>
              <a:t>liés à la </a:t>
            </a:r>
            <a:r>
              <a:rPr lang="fr-FR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biologie</a:t>
            </a:r>
          </a:p>
          <a:p>
            <a:pPr marL="285750" indent="-285750" algn="just">
              <a:buFontTx/>
              <a:buChar char="-"/>
              <a:defRPr/>
            </a:pPr>
            <a:endParaRPr lang="fr-FR" b="1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Maitrise </a:t>
            </a:r>
            <a:r>
              <a:rPr lang="fr-FR" b="1" dirty="0">
                <a:solidFill>
                  <a:srgbClr val="0000CC"/>
                </a:solidFill>
                <a:latin typeface="Garamond" panose="02020404030301010803" pitchFamily="18" charset="0"/>
              </a:rPr>
              <a:t>des principes généraux sur l’organisation </a:t>
            </a:r>
            <a:r>
              <a:rPr lang="fr-FR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des laboratoires</a:t>
            </a:r>
            <a:r>
              <a:rPr lang="fr-FR" b="1" dirty="0">
                <a:solidFill>
                  <a:srgbClr val="0000CC"/>
                </a:solidFill>
                <a:latin typeface="Garamond" panose="02020404030301010803" pitchFamily="18" charset="0"/>
              </a:rPr>
              <a:t>.</a:t>
            </a:r>
            <a:endParaRPr lang="fr-FR" kern="0" dirty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marR="0" lvl="0" indent="-4191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Objectifs 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371" y="1981314"/>
            <a:ext cx="7902575" cy="367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endParaRPr lang="fr-FR" b="1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fr-F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sur </a:t>
            </a:r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les différents modules de </a:t>
            </a:r>
            <a:r>
              <a:rPr lang="fr-F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biologie</a:t>
            </a:r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, principalement : </a:t>
            </a:r>
            <a:endParaRPr lang="fr-FR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fr-FR" b="1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Microbiologie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Chimie 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Biochimie</a:t>
            </a:r>
            <a:endParaRPr lang="fr-FR" b="1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Enzymologie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…</a:t>
            </a:r>
            <a:endParaRPr lang="fr-FR" b="1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fr-FR" b="1" dirty="0">
              <a:solidFill>
                <a:srgbClr val="0000CC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Connaissances préalables recommandées  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ivd-GP">
  <a:themeElements>
    <a:clrScheme name="eivd-GP 9">
      <a:dk1>
        <a:srgbClr val="000099"/>
      </a:dk1>
      <a:lt1>
        <a:srgbClr val="FFFFFF"/>
      </a:lt1>
      <a:dk2>
        <a:srgbClr val="000099"/>
      </a:dk2>
      <a:lt2>
        <a:srgbClr val="B2B2B2"/>
      </a:lt2>
      <a:accent1>
        <a:srgbClr val="CCCCFF"/>
      </a:accent1>
      <a:accent2>
        <a:srgbClr val="00CCFF"/>
      </a:accent2>
      <a:accent3>
        <a:srgbClr val="FFFFFF"/>
      </a:accent3>
      <a:accent4>
        <a:srgbClr val="000082"/>
      </a:accent4>
      <a:accent5>
        <a:srgbClr val="E2E2FF"/>
      </a:accent5>
      <a:accent6>
        <a:srgbClr val="00B9E7"/>
      </a:accent6>
      <a:hlink>
        <a:srgbClr val="0066FF"/>
      </a:hlink>
      <a:folHlink>
        <a:srgbClr val="B2B2B2"/>
      </a:folHlink>
    </a:clrScheme>
    <a:fontScheme name="eivd-G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ivd-G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vd-G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8">
        <a:dk1>
          <a:srgbClr val="000099"/>
        </a:dk1>
        <a:lt1>
          <a:srgbClr val="FFFFFF"/>
        </a:lt1>
        <a:dk2>
          <a:srgbClr val="000099"/>
        </a:dk2>
        <a:lt2>
          <a:srgbClr val="B2B2B2"/>
        </a:lt2>
        <a:accent1>
          <a:srgbClr val="CCCCFF"/>
        </a:accent1>
        <a:accent2>
          <a:srgbClr val="00CCFF"/>
        </a:accent2>
        <a:accent3>
          <a:srgbClr val="FFFFFF"/>
        </a:accent3>
        <a:accent4>
          <a:srgbClr val="000082"/>
        </a:accent4>
        <a:accent5>
          <a:srgbClr val="E2E2FF"/>
        </a:accent5>
        <a:accent6>
          <a:srgbClr val="00B9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9">
        <a:dk1>
          <a:srgbClr val="000099"/>
        </a:dk1>
        <a:lt1>
          <a:srgbClr val="FFFFFF"/>
        </a:lt1>
        <a:dk2>
          <a:srgbClr val="000099"/>
        </a:dk2>
        <a:lt2>
          <a:srgbClr val="B2B2B2"/>
        </a:lt2>
        <a:accent1>
          <a:srgbClr val="CCCCFF"/>
        </a:accent1>
        <a:accent2>
          <a:srgbClr val="00CCFF"/>
        </a:accent2>
        <a:accent3>
          <a:srgbClr val="FFFFFF"/>
        </a:accent3>
        <a:accent4>
          <a:srgbClr val="000082"/>
        </a:accent4>
        <a:accent5>
          <a:srgbClr val="E2E2FF"/>
        </a:accent5>
        <a:accent6>
          <a:srgbClr val="00B9E7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49C6A25-C3D5-4D53-844F-9F2AF4AA18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Organigramme de base</Template>
  <TotalTime>192</TotalTime>
  <Words>486</Words>
  <Application>Microsoft Office PowerPoint</Application>
  <PresentationFormat>Affichage à l'écran (4:3)</PresentationFormat>
  <Paragraphs>96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Garamond</vt:lpstr>
      <vt:lpstr>Lucida Sans Unicode</vt:lpstr>
      <vt:lpstr>Times New Roman</vt:lpstr>
      <vt:lpstr>Thème Office</vt:lpstr>
      <vt:lpstr>eivd-GP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 bridge</dc:creator>
  <cp:keywords/>
  <cp:lastModifiedBy>NAIMI</cp:lastModifiedBy>
  <cp:revision>31</cp:revision>
  <dcterms:created xsi:type="dcterms:W3CDTF">2016-01-11T17:06:13Z</dcterms:created>
  <dcterms:modified xsi:type="dcterms:W3CDTF">2023-11-23T08:35:36Z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TC100854819990</vt:lpwstr>
  </property>
</Properties>
</file>