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98619-054A-42FA-8DE9-063240D0E247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1A060-610B-497A-BF9E-F43BAB76828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1152128"/>
          </a:xfrm>
        </p:spPr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المحاضرة رقم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03: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440160"/>
          </a:xfrm>
        </p:spPr>
        <p:txBody>
          <a:bodyPr>
            <a:normAutofit/>
          </a:bodyPr>
          <a:lstStyle/>
          <a:p>
            <a:r>
              <a:rPr lang="ar-DZ" sz="4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مناهج البحث العلمي</a:t>
            </a:r>
            <a:endParaRPr lang="fr-FR" sz="4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6386" name="Picture 2" descr="طريقة نشر البحوث في المجلات العالمية (1) | ESRP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</p:spPr>
        <p:txBody>
          <a:bodyPr/>
          <a:lstStyle/>
          <a:p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تعريف مناهج البحث العلمي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525963"/>
          </a:xfrm>
        </p:spPr>
        <p:txBody>
          <a:bodyPr/>
          <a:lstStyle/>
          <a:p>
            <a:pPr algn="just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هي مجموعة من الأساليب والطرق التي يتبعها الباحثون لدراسة الظواهر المختلفة، وتفسيرها، والوصول إلى نتائج دقيقة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وموثوقة.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هذه المناهج تعتمد على مجموعة من الخطوات المنطقية، وتساعد الباحثين على تنظيم أفكارهم وتحليل البيانات بشكل منهجي.</a:t>
            </a:r>
          </a:p>
          <a:p>
            <a:pPr algn="r" rtl="1"/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338" name="AutoShape 2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0" name="AutoShape 4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2" name="AutoShape 6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4" name="AutoShape 8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6" name="AutoShape 10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8" name="AutoShape 12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50" name="AutoShape 14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52" name="AutoShape 16" descr="image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4354" name="Picture 18" descr="76,800+ Audience Stock Illustrations, Royalty-Free Vector Graphics &amp; Clip  Art - iStock | Conference audience, Crowd, Conferen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3096344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912" y="274638"/>
            <a:ext cx="4906888" cy="1143000"/>
          </a:xfrm>
        </p:spPr>
        <p:txBody>
          <a:bodyPr>
            <a:normAutofit/>
          </a:bodyPr>
          <a:lstStyle/>
          <a:p>
            <a:pPr rtl="1"/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أهمية </a:t>
            </a:r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مناهج البحث العلمي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63888" y="1600200"/>
            <a:ext cx="5122912" cy="4525963"/>
          </a:xfrm>
        </p:spPr>
        <p:txBody>
          <a:bodyPr>
            <a:normAutofit/>
          </a:bodyPr>
          <a:lstStyle/>
          <a:p>
            <a:pPr algn="just" rtl="1"/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ضمان المصداقية:</a:t>
            </a:r>
            <a:r>
              <a:rPr lang="ar-DZ" sz="2800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تساعد على الوصول إلى نتائج دقيقة </a:t>
            </a:r>
            <a:r>
              <a:rPr lang="ar-DZ" sz="2800" dirty="0" err="1" smtClean="0">
                <a:latin typeface="Sakkal Majalla" pitchFamily="2" charset="-78"/>
                <a:cs typeface="Sakkal Majalla" pitchFamily="2" charset="-78"/>
              </a:rPr>
              <a:t>وموثوقة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 يمكن الاعتماد عليها.</a:t>
            </a:r>
          </a:p>
          <a:p>
            <a:pPr algn="just" rtl="1"/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التنظيم:</a:t>
            </a:r>
            <a:r>
              <a:rPr lang="ar-DZ" sz="2800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توفر إطار عمل منظم للباحثين لمتابعة خطوات البحث.</a:t>
            </a:r>
          </a:p>
          <a:p>
            <a:pPr algn="just" rtl="1"/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التواصل:</a:t>
            </a:r>
            <a:r>
              <a:rPr lang="ar-DZ" sz="2800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تسهل على الباحثين تبادل نتائج أبحاثهم مع الآخرين.</a:t>
            </a:r>
          </a:p>
          <a:p>
            <a:pPr algn="just" rtl="1"/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التطوير:</a:t>
            </a:r>
            <a:r>
              <a:rPr lang="ar-DZ" sz="2800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تساهم في تطوير المعرفة البشرية في مختلف المجالات.</a:t>
            </a:r>
          </a:p>
          <a:p>
            <a:endParaRPr lang="fr-FR" dirty="0"/>
          </a:p>
        </p:txBody>
      </p:sp>
      <p:sp>
        <p:nvSpPr>
          <p:cNvPr id="13314" name="AutoShape 2" descr="Research Clipart Images - Free Download on Freep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316" name="AutoShape 4" descr="Research Clipart Images - Free Download on Freep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318" name="Picture 6" descr="Research Clipart Images - Free Download on Freepi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341987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أهم أنواع مناهج البحث العلمي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848" y="1124744"/>
            <a:ext cx="5482952" cy="5001419"/>
          </a:xfrm>
        </p:spPr>
        <p:txBody>
          <a:bodyPr>
            <a:normAutofit fontScale="62500" lnSpcReduction="20000"/>
          </a:bodyPr>
          <a:lstStyle/>
          <a:p>
            <a:pPr algn="r" rtl="1"/>
            <a:endParaRPr lang="ar-DZ" sz="33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None/>
            </a:pP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تتنوع مناهج البحث العلمي حسب طبيعة الموضوع المدروس، وأهداف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البحث.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ومن أهم هذه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الأنواع:</a:t>
            </a:r>
            <a:endParaRPr lang="ar-DZ" sz="33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 smtClean="0">
                <a:latin typeface="Sakkal Majalla" pitchFamily="2" charset="-78"/>
                <a:cs typeface="Sakkal Majalla" pitchFamily="2" charset="-78"/>
              </a:rPr>
              <a:t>المنهج الوصفي: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يهدف إلى وصف الظاهرة بدقة، وتحديد خصائصها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ومميزاتها.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يستخدم هذا المنهج في دراسة الظواهر الاجتماعية والسلوكية.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 smtClean="0">
                <a:latin typeface="Sakkal Majalla" pitchFamily="2" charset="-78"/>
                <a:cs typeface="Sakkal Majalla" pitchFamily="2" charset="-78"/>
              </a:rPr>
              <a:t>المنهج التاريخي: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يعتمد على دراسة الأحداث والوقائع التاريخية لفهم التطورات التي مرت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بها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الظاهرة.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 smtClean="0">
                <a:latin typeface="Sakkal Majalla" pitchFamily="2" charset="-78"/>
                <a:cs typeface="Sakkal Majalla" pitchFamily="2" charset="-78"/>
              </a:rPr>
              <a:t>المنهج التجريبي: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يعتمد على إجراء التجارب العلمية لفحص الفرضيات وتأكيد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النظريات.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يستخدم هذا المنهج بكثرة في العلوم الطبيعية.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 smtClean="0">
                <a:latin typeface="Sakkal Majalla" pitchFamily="2" charset="-78"/>
                <a:cs typeface="Sakkal Majalla" pitchFamily="2" charset="-78"/>
              </a:rPr>
              <a:t>المنهج الاستقرائي: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يبدأ من ملاحظة الحالات الخاصة للوصول إلى قوانين عامة.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 smtClean="0">
                <a:latin typeface="Sakkal Majalla" pitchFamily="2" charset="-78"/>
                <a:cs typeface="Sakkal Majalla" pitchFamily="2" charset="-78"/>
              </a:rPr>
              <a:t>المنهج الاستنباطي: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يبدأ من القوانين العامة للتنبؤ بالحالات الخاصة.</a:t>
            </a:r>
            <a:endParaRPr lang="fr-FR" sz="33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DZ" sz="3300" b="1" dirty="0">
                <a:latin typeface="Sakkal Majalla" pitchFamily="2" charset="-78"/>
                <a:cs typeface="Sakkal Majalla" pitchFamily="2" charset="-78"/>
              </a:rPr>
              <a:t>منهج دراسة حالة: 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يرتبط أساسا </a:t>
            </a:r>
            <a:r>
              <a:rPr lang="ar-DZ" sz="3300" dirty="0" err="1" smtClean="0">
                <a:latin typeface="Sakkal Majalla" pitchFamily="2" charset="-78"/>
                <a:cs typeface="Sakkal Majalla" pitchFamily="2" charset="-78"/>
              </a:rPr>
              <a:t>باجراء</a:t>
            </a:r>
            <a:r>
              <a:rPr lang="ar-DZ" sz="3300" dirty="0" smtClean="0">
                <a:latin typeface="Sakkal Majalla" pitchFamily="2" charset="-78"/>
                <a:cs typeface="Sakkal Majalla" pitchFamily="2" charset="-78"/>
              </a:rPr>
              <a:t> الدراسات الميدانية ومحاولة اسقاط الموضوع على حالة ميدانيا</a:t>
            </a:r>
          </a:p>
          <a:p>
            <a:endParaRPr lang="fr-FR" dirty="0"/>
          </a:p>
        </p:txBody>
      </p:sp>
      <p:pic>
        <p:nvPicPr>
          <p:cNvPr id="12290" name="Picture 2" descr="تقنية البحث النوعي البحث الكمي بحث السوق ، البحث, الآخرين, المقابلة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7411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b="1" dirty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>
                <a:latin typeface="Sakkal Majalla" pitchFamily="2" charset="-78"/>
                <a:cs typeface="Sakkal Majalla" pitchFamily="2" charset="-78"/>
              </a:rPr>
            </a:b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مراحل البحث العلمي</a:t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85000" lnSpcReduction="20000"/>
          </a:bodyPr>
          <a:lstStyle/>
          <a:p>
            <a:pPr algn="just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تتضمن عملية البحث العلمي عدة مراحل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أساسية: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اختيار الموضوع: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تحديد موضوع البحث وتحديد أهميته.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صياغة المشكلة: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تحديد المشكلة البحثية بشكل واضح ودقيق.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وضع الفرضيات: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اقتراح تفسيرات محتملة للمشكلة.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جمع البيانات: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جمع البيانات اللازمة لاختبار الفرضيات.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تحليل البيانات: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تحليل البيانات باستخدام الأساليب الإحصائية المناسبة.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الاستنتاج: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الوصول إلى استنتاجات بناءً على نتائج التحليل.</a:t>
            </a:r>
          </a:p>
          <a:p>
            <a:pPr algn="just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كتابة التقرير: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كتابة تقرير البحث الذي يضم جميع مراحل البحث ونتائجه.</a:t>
            </a:r>
          </a:p>
          <a:p>
            <a:endParaRPr lang="fr-FR" dirty="0"/>
          </a:p>
        </p:txBody>
      </p:sp>
      <p:pic>
        <p:nvPicPr>
          <p:cNvPr id="11266" name="Picture 2" descr="المنهجية البحث التربوي البحث التربوي مهارات الدراسة ، المعلم, لعبة بلوك,  التعليم العالي 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عوامل تؤثر في اختيار المنهج</a:t>
            </a:r>
            <a:r>
              <a:rPr lang="ar-DZ" b="1" dirty="0" smtClean="0"/>
              <a:t/>
            </a:r>
            <a:br>
              <a:rPr lang="ar-DZ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5"/>
          </a:xfrm>
        </p:spPr>
        <p:txBody>
          <a:bodyPr>
            <a:normAutofit lnSpcReduction="10000"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طبيعة الموضوع: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يحدد طبيعة الموضوع المنهج الأنسب للدراسة.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أهداف البحث: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تحدد أهداف البحث نوع البيانات التي يجب جمعها والأساليب التحليلية المناسبة.</a:t>
            </a:r>
          </a:p>
          <a:p>
            <a:pPr algn="r" rtl="1">
              <a:buFont typeface="Wingdings" pitchFamily="2" charset="2"/>
              <a:buChar char="v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الموارد المتاحة: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تحدد الموارد المتاحة نوع المنهج الذي يمكن استخدامه.</a:t>
            </a:r>
          </a:p>
          <a:p>
            <a:endParaRPr lang="fr-FR" dirty="0"/>
          </a:p>
        </p:txBody>
      </p:sp>
      <p:pic>
        <p:nvPicPr>
          <p:cNvPr id="10242" name="Picture 2" descr="تصاميم بحوث Png ، المتجهات ، PSD ، قصاصة فنية , تحميل مجاني | Pngtr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104"/>
            <a:ext cx="914400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340</Words>
  <Application>Microsoft Office PowerPoint</Application>
  <PresentationFormat>Affichage à l'écran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المحاضرة رقم 03: </vt:lpstr>
      <vt:lpstr>تعريف مناهج البحث العلمي</vt:lpstr>
      <vt:lpstr>أهمية مناهج البحث العلمي</vt:lpstr>
      <vt:lpstr>أهم أنواع مناهج البحث العلمي</vt:lpstr>
      <vt:lpstr>  مراحل البحث العلمي </vt:lpstr>
      <vt:lpstr>عوامل تؤثر في اختيار المنهج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4</cp:revision>
  <dcterms:created xsi:type="dcterms:W3CDTF">2024-11-26T00:16:17Z</dcterms:created>
  <dcterms:modified xsi:type="dcterms:W3CDTF">2024-11-26T00:44:01Z</dcterms:modified>
</cp:coreProperties>
</file>