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9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8619-054A-42FA-8DE9-063240D0E247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A060-610B-497A-BF9E-F43BAB76828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8619-054A-42FA-8DE9-063240D0E247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A060-610B-497A-BF9E-F43BAB76828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8619-054A-42FA-8DE9-063240D0E247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A060-610B-497A-BF9E-F43BAB76828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8619-054A-42FA-8DE9-063240D0E247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A060-610B-497A-BF9E-F43BAB76828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8619-054A-42FA-8DE9-063240D0E247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A060-610B-497A-BF9E-F43BAB76828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8619-054A-42FA-8DE9-063240D0E247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A060-610B-497A-BF9E-F43BAB76828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8619-054A-42FA-8DE9-063240D0E247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A060-610B-497A-BF9E-F43BAB76828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8619-054A-42FA-8DE9-063240D0E247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A060-610B-497A-BF9E-F43BAB76828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8619-054A-42FA-8DE9-063240D0E247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A060-610B-497A-BF9E-F43BAB76828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8619-054A-42FA-8DE9-063240D0E247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A060-610B-497A-BF9E-F43BAB76828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8619-054A-42FA-8DE9-063240D0E247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1A060-610B-497A-BF9E-F43BAB76828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98619-054A-42FA-8DE9-063240D0E247}" type="datetimeFigureOut">
              <a:rPr lang="fr-FR" smtClean="0"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1A060-610B-497A-BF9E-F43BAB768288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429000"/>
            <a:ext cx="7772400" cy="1152128"/>
          </a:xfrm>
        </p:spPr>
        <p:txBody>
          <a:bodyPr/>
          <a:lstStyle/>
          <a:p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المحاضرة رقم </a:t>
            </a:r>
            <a:r>
              <a:rPr lang="ar-DZ" b="1" dirty="0" err="1" smtClean="0">
                <a:latin typeface="Sakkal Majalla" pitchFamily="2" charset="-78"/>
                <a:cs typeface="Sakkal Majalla" pitchFamily="2" charset="-78"/>
              </a:rPr>
              <a:t>03:</a:t>
            </a: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fr-FR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653136"/>
            <a:ext cx="6400800" cy="1440160"/>
          </a:xfrm>
        </p:spPr>
        <p:txBody>
          <a:bodyPr>
            <a:normAutofit/>
          </a:bodyPr>
          <a:lstStyle/>
          <a:p>
            <a:r>
              <a:rPr lang="ar-DZ" sz="4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مناهج البحث العلمي</a:t>
            </a:r>
            <a:endParaRPr lang="fr-FR" sz="4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6386" name="Picture 2" descr="طريقة نشر البحوث في المجلات العالمية (1) | ESRP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4000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03032" cy="1143000"/>
          </a:xfrm>
        </p:spPr>
        <p:txBody>
          <a:bodyPr/>
          <a:lstStyle/>
          <a:p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تعريف مناهج البحث العلمي</a:t>
            </a:r>
            <a:endParaRPr lang="fr-FR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5554960" cy="4525963"/>
          </a:xfrm>
        </p:spPr>
        <p:txBody>
          <a:bodyPr/>
          <a:lstStyle/>
          <a:p>
            <a:pPr algn="just" rtl="1">
              <a:buNone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هي مجموعة من الأساليب والطرق التي يتبعها الباحثون لدراسة الظواهر المختلفة، وتفسيرها، والوصول إلى نتائج دقيقة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وموثوقة.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هذه المناهج تعتمد على مجموعة من الخطوات المنطقية، وتساعد الباحثين على تنظيم أفكارهم وتحليل البيانات بشكل منهجي.</a:t>
            </a:r>
          </a:p>
          <a:p>
            <a:pPr algn="r" rtl="1"/>
            <a:endParaRPr lang="fr-FR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338" name="AutoShape 2" descr="image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4340" name="AutoShape 4" descr="image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4342" name="AutoShape 6" descr="image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4344" name="AutoShape 8" descr="image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4346" name="AutoShape 10" descr="image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4348" name="AutoShape 12" descr="image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4350" name="AutoShape 14" descr="image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4352" name="AutoShape 16" descr="image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4354" name="Picture 18" descr="76,800+ Audience Stock Illustrations, Royalty-Free Vector Graphics &amp; Clip  Art - iStock | Conference audience, Crowd, Conferen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0"/>
            <a:ext cx="3096344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79912" y="274638"/>
            <a:ext cx="4906888" cy="1143000"/>
          </a:xfrm>
        </p:spPr>
        <p:txBody>
          <a:bodyPr>
            <a:normAutofit/>
          </a:bodyPr>
          <a:lstStyle/>
          <a:p>
            <a:pPr rtl="1"/>
            <a:r>
              <a:rPr lang="ar-DZ" sz="4000" b="1" dirty="0" smtClean="0">
                <a:latin typeface="Sakkal Majalla" pitchFamily="2" charset="-78"/>
                <a:cs typeface="Sakkal Majalla" pitchFamily="2" charset="-78"/>
              </a:rPr>
              <a:t>أهمية </a:t>
            </a:r>
            <a:r>
              <a:rPr lang="ar-DZ" sz="4000" b="1" dirty="0" smtClean="0">
                <a:latin typeface="Sakkal Majalla" pitchFamily="2" charset="-78"/>
                <a:cs typeface="Sakkal Majalla" pitchFamily="2" charset="-78"/>
              </a:rPr>
              <a:t>مناهج البحث العلمي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63888" y="1600200"/>
            <a:ext cx="5122912" cy="4525963"/>
          </a:xfrm>
        </p:spPr>
        <p:txBody>
          <a:bodyPr>
            <a:normAutofit/>
          </a:bodyPr>
          <a:lstStyle/>
          <a:p>
            <a:pPr algn="just" rtl="1"/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ضمان المصداقية:</a:t>
            </a:r>
            <a:r>
              <a:rPr lang="ar-DZ" sz="2800" u="sng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dirty="0" smtClean="0">
                <a:latin typeface="Sakkal Majalla" pitchFamily="2" charset="-78"/>
                <a:cs typeface="Sakkal Majalla" pitchFamily="2" charset="-78"/>
              </a:rPr>
              <a:t>تساعد على الوصول إلى نتائج دقيقة </a:t>
            </a:r>
            <a:r>
              <a:rPr lang="ar-DZ" sz="2800" dirty="0" err="1" smtClean="0">
                <a:latin typeface="Sakkal Majalla" pitchFamily="2" charset="-78"/>
                <a:cs typeface="Sakkal Majalla" pitchFamily="2" charset="-78"/>
              </a:rPr>
              <a:t>وموثوقة</a:t>
            </a:r>
            <a:r>
              <a:rPr lang="ar-DZ" sz="2800" dirty="0" smtClean="0">
                <a:latin typeface="Sakkal Majalla" pitchFamily="2" charset="-78"/>
                <a:cs typeface="Sakkal Majalla" pitchFamily="2" charset="-78"/>
              </a:rPr>
              <a:t> يمكن الاعتماد عليها.</a:t>
            </a:r>
          </a:p>
          <a:p>
            <a:pPr algn="just" rtl="1"/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التنظيم:</a:t>
            </a:r>
            <a:r>
              <a:rPr lang="ar-DZ" sz="2800" u="sng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dirty="0" smtClean="0">
                <a:latin typeface="Sakkal Majalla" pitchFamily="2" charset="-78"/>
                <a:cs typeface="Sakkal Majalla" pitchFamily="2" charset="-78"/>
              </a:rPr>
              <a:t>توفر إطار عمل منظم للباحثين لمتابعة خطوات البحث.</a:t>
            </a:r>
          </a:p>
          <a:p>
            <a:pPr algn="just" rtl="1"/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التواصل:</a:t>
            </a:r>
            <a:r>
              <a:rPr lang="ar-DZ" sz="2800" u="sng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dirty="0" smtClean="0">
                <a:latin typeface="Sakkal Majalla" pitchFamily="2" charset="-78"/>
                <a:cs typeface="Sakkal Majalla" pitchFamily="2" charset="-78"/>
              </a:rPr>
              <a:t>تسهل على الباحثين تبادل نتائج أبحاثهم مع الآخرين.</a:t>
            </a:r>
          </a:p>
          <a:p>
            <a:pPr algn="just" rtl="1"/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التطوير:</a:t>
            </a:r>
            <a:r>
              <a:rPr lang="ar-DZ" sz="2800" u="sng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dirty="0" smtClean="0">
                <a:latin typeface="Sakkal Majalla" pitchFamily="2" charset="-78"/>
                <a:cs typeface="Sakkal Majalla" pitchFamily="2" charset="-78"/>
              </a:rPr>
              <a:t>تساهم في تطوير المعرفة البشرية في مختلف المجالات.</a:t>
            </a:r>
          </a:p>
          <a:p>
            <a:endParaRPr lang="fr-FR" dirty="0"/>
          </a:p>
        </p:txBody>
      </p:sp>
      <p:sp>
        <p:nvSpPr>
          <p:cNvPr id="13314" name="AutoShape 2" descr="Research Clipart Images - Free Download on Freepi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316" name="AutoShape 4" descr="Research Clipart Images - Free Download on Freepi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3318" name="Picture 6" descr="Research Clipart Images - Free Download on Freepi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341987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أهم أنواع مناهج البحث العلمي</a:t>
            </a:r>
            <a:endParaRPr lang="fr-FR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03848" y="1124744"/>
            <a:ext cx="5482952" cy="5001419"/>
          </a:xfrm>
        </p:spPr>
        <p:txBody>
          <a:bodyPr>
            <a:normAutofit fontScale="62500" lnSpcReduction="20000"/>
          </a:bodyPr>
          <a:lstStyle/>
          <a:p>
            <a:pPr algn="r" rtl="1"/>
            <a:endParaRPr lang="ar-DZ" sz="33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None/>
            </a:pPr>
            <a:r>
              <a:rPr lang="ar-DZ" sz="3300" dirty="0" smtClean="0">
                <a:latin typeface="Sakkal Majalla" pitchFamily="2" charset="-78"/>
                <a:cs typeface="Sakkal Majalla" pitchFamily="2" charset="-78"/>
              </a:rPr>
              <a:t>تتنوع مناهج البحث العلمي حسب طبيعة الموضوع المدروس، وأهداف </a:t>
            </a:r>
            <a:r>
              <a:rPr lang="ar-DZ" sz="3300" dirty="0" err="1" smtClean="0">
                <a:latin typeface="Sakkal Majalla" pitchFamily="2" charset="-78"/>
                <a:cs typeface="Sakkal Majalla" pitchFamily="2" charset="-78"/>
              </a:rPr>
              <a:t>البحث.</a:t>
            </a:r>
            <a:r>
              <a:rPr lang="ar-DZ" sz="3300" dirty="0" smtClean="0">
                <a:latin typeface="Sakkal Majalla" pitchFamily="2" charset="-78"/>
                <a:cs typeface="Sakkal Majalla" pitchFamily="2" charset="-78"/>
              </a:rPr>
              <a:t> ومن أهم هذه </a:t>
            </a:r>
            <a:r>
              <a:rPr lang="ar-DZ" sz="3300" dirty="0" err="1" smtClean="0">
                <a:latin typeface="Sakkal Majalla" pitchFamily="2" charset="-78"/>
                <a:cs typeface="Sakkal Majalla" pitchFamily="2" charset="-78"/>
              </a:rPr>
              <a:t>الأنواع:</a:t>
            </a:r>
            <a:endParaRPr lang="ar-DZ" sz="3300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q"/>
            </a:pPr>
            <a:r>
              <a:rPr lang="ar-DZ" sz="3300" b="1" dirty="0" smtClean="0">
                <a:latin typeface="Sakkal Majalla" pitchFamily="2" charset="-78"/>
                <a:cs typeface="Sakkal Majalla" pitchFamily="2" charset="-78"/>
              </a:rPr>
              <a:t>المنهج الوصفي:</a:t>
            </a:r>
            <a:r>
              <a:rPr lang="ar-DZ" sz="3300" dirty="0" smtClean="0">
                <a:latin typeface="Sakkal Majalla" pitchFamily="2" charset="-78"/>
                <a:cs typeface="Sakkal Majalla" pitchFamily="2" charset="-78"/>
              </a:rPr>
              <a:t> يهدف إلى وصف الظاهرة بدقة، وتحديد خصائصها </a:t>
            </a:r>
            <a:r>
              <a:rPr lang="ar-DZ" sz="3300" dirty="0" err="1" smtClean="0">
                <a:latin typeface="Sakkal Majalla" pitchFamily="2" charset="-78"/>
                <a:cs typeface="Sakkal Majalla" pitchFamily="2" charset="-78"/>
              </a:rPr>
              <a:t>ومميزاتها.</a:t>
            </a:r>
            <a:r>
              <a:rPr lang="ar-DZ" sz="3300" dirty="0" smtClean="0">
                <a:latin typeface="Sakkal Majalla" pitchFamily="2" charset="-78"/>
                <a:cs typeface="Sakkal Majalla" pitchFamily="2" charset="-78"/>
              </a:rPr>
              <a:t> يستخدم هذا المنهج في دراسة الظواهر الاجتماعية والسلوكية.</a:t>
            </a:r>
          </a:p>
          <a:p>
            <a:pPr algn="r" rtl="1">
              <a:buFont typeface="Wingdings" pitchFamily="2" charset="2"/>
              <a:buChar char="q"/>
            </a:pPr>
            <a:r>
              <a:rPr lang="ar-DZ" sz="3300" b="1" dirty="0" smtClean="0">
                <a:latin typeface="Sakkal Majalla" pitchFamily="2" charset="-78"/>
                <a:cs typeface="Sakkal Majalla" pitchFamily="2" charset="-78"/>
              </a:rPr>
              <a:t>المنهج التاريخي:</a:t>
            </a:r>
            <a:r>
              <a:rPr lang="ar-DZ" sz="3300" dirty="0" smtClean="0">
                <a:latin typeface="Sakkal Majalla" pitchFamily="2" charset="-78"/>
                <a:cs typeface="Sakkal Majalla" pitchFamily="2" charset="-78"/>
              </a:rPr>
              <a:t> يعتمد على دراسة الأحداث والوقائع التاريخية لفهم التطورات التي مرت </a:t>
            </a:r>
            <a:r>
              <a:rPr lang="ar-DZ" sz="3300" dirty="0" err="1" smtClean="0">
                <a:latin typeface="Sakkal Majalla" pitchFamily="2" charset="-78"/>
                <a:cs typeface="Sakkal Majalla" pitchFamily="2" charset="-78"/>
              </a:rPr>
              <a:t>بها</a:t>
            </a:r>
            <a:r>
              <a:rPr lang="ar-DZ" sz="3300" dirty="0" smtClean="0">
                <a:latin typeface="Sakkal Majalla" pitchFamily="2" charset="-78"/>
                <a:cs typeface="Sakkal Majalla" pitchFamily="2" charset="-78"/>
              </a:rPr>
              <a:t> الظاهرة.</a:t>
            </a:r>
          </a:p>
          <a:p>
            <a:pPr algn="r" rtl="1">
              <a:buFont typeface="Wingdings" pitchFamily="2" charset="2"/>
              <a:buChar char="q"/>
            </a:pPr>
            <a:r>
              <a:rPr lang="ar-DZ" sz="3300" b="1" dirty="0" smtClean="0">
                <a:latin typeface="Sakkal Majalla" pitchFamily="2" charset="-78"/>
                <a:cs typeface="Sakkal Majalla" pitchFamily="2" charset="-78"/>
              </a:rPr>
              <a:t>المنهج التجريبي:</a:t>
            </a:r>
            <a:r>
              <a:rPr lang="ar-DZ" sz="3300" dirty="0" smtClean="0">
                <a:latin typeface="Sakkal Majalla" pitchFamily="2" charset="-78"/>
                <a:cs typeface="Sakkal Majalla" pitchFamily="2" charset="-78"/>
              </a:rPr>
              <a:t> يعتمد على إجراء التجارب العلمية لفحص الفرضيات وتأكيد </a:t>
            </a:r>
            <a:r>
              <a:rPr lang="ar-DZ" sz="3300" dirty="0" err="1" smtClean="0">
                <a:latin typeface="Sakkal Majalla" pitchFamily="2" charset="-78"/>
                <a:cs typeface="Sakkal Majalla" pitchFamily="2" charset="-78"/>
              </a:rPr>
              <a:t>النظريات.</a:t>
            </a:r>
            <a:r>
              <a:rPr lang="ar-DZ" sz="3300" dirty="0" smtClean="0">
                <a:latin typeface="Sakkal Majalla" pitchFamily="2" charset="-78"/>
                <a:cs typeface="Sakkal Majalla" pitchFamily="2" charset="-78"/>
              </a:rPr>
              <a:t> يستخدم هذا المنهج بكثرة في العلوم الطبيعية.</a:t>
            </a:r>
          </a:p>
          <a:p>
            <a:pPr algn="r" rtl="1">
              <a:buFont typeface="Wingdings" pitchFamily="2" charset="2"/>
              <a:buChar char="q"/>
            </a:pPr>
            <a:r>
              <a:rPr lang="ar-DZ" sz="3300" b="1" dirty="0" smtClean="0">
                <a:latin typeface="Sakkal Majalla" pitchFamily="2" charset="-78"/>
                <a:cs typeface="Sakkal Majalla" pitchFamily="2" charset="-78"/>
              </a:rPr>
              <a:t>المنهج الاستقرائي:</a:t>
            </a:r>
            <a:r>
              <a:rPr lang="ar-DZ" sz="3300" dirty="0" smtClean="0">
                <a:latin typeface="Sakkal Majalla" pitchFamily="2" charset="-78"/>
                <a:cs typeface="Sakkal Majalla" pitchFamily="2" charset="-78"/>
              </a:rPr>
              <a:t> يبدأ من ملاحظة الحالات الخاصة للوصول إلى قوانين عامة.</a:t>
            </a:r>
          </a:p>
          <a:p>
            <a:pPr algn="r" rtl="1">
              <a:buFont typeface="Wingdings" pitchFamily="2" charset="2"/>
              <a:buChar char="q"/>
            </a:pPr>
            <a:r>
              <a:rPr lang="ar-DZ" sz="3300" b="1" dirty="0" smtClean="0">
                <a:latin typeface="Sakkal Majalla" pitchFamily="2" charset="-78"/>
                <a:cs typeface="Sakkal Majalla" pitchFamily="2" charset="-78"/>
              </a:rPr>
              <a:t>المنهج الاستنباطي:</a:t>
            </a:r>
            <a:r>
              <a:rPr lang="ar-DZ" sz="3300" dirty="0" smtClean="0">
                <a:latin typeface="Sakkal Majalla" pitchFamily="2" charset="-78"/>
                <a:cs typeface="Sakkal Majalla" pitchFamily="2" charset="-78"/>
              </a:rPr>
              <a:t> يبدأ من القوانين العامة للتنبؤ بالحالات الخاصة.</a:t>
            </a:r>
            <a:endParaRPr lang="fr-FR" sz="3300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q"/>
            </a:pPr>
            <a:r>
              <a:rPr lang="ar-DZ" sz="3300" b="1" dirty="0">
                <a:latin typeface="Sakkal Majalla" pitchFamily="2" charset="-78"/>
                <a:cs typeface="Sakkal Majalla" pitchFamily="2" charset="-78"/>
              </a:rPr>
              <a:t>منهج دراسة حالة: </a:t>
            </a:r>
            <a:r>
              <a:rPr lang="ar-DZ" sz="3300" dirty="0" smtClean="0">
                <a:latin typeface="Sakkal Majalla" pitchFamily="2" charset="-78"/>
                <a:cs typeface="Sakkal Majalla" pitchFamily="2" charset="-78"/>
              </a:rPr>
              <a:t>يرتبط أساسا </a:t>
            </a:r>
            <a:r>
              <a:rPr lang="ar-DZ" sz="3300" dirty="0" err="1" smtClean="0">
                <a:latin typeface="Sakkal Majalla" pitchFamily="2" charset="-78"/>
                <a:cs typeface="Sakkal Majalla" pitchFamily="2" charset="-78"/>
              </a:rPr>
              <a:t>باجراء</a:t>
            </a:r>
            <a:r>
              <a:rPr lang="ar-DZ" sz="3300" dirty="0" smtClean="0">
                <a:latin typeface="Sakkal Majalla" pitchFamily="2" charset="-78"/>
                <a:cs typeface="Sakkal Majalla" pitchFamily="2" charset="-78"/>
              </a:rPr>
              <a:t> الدراسات الميدانية ومحاولة اسقاط الموضوع على حالة ميدانيا</a:t>
            </a:r>
          </a:p>
          <a:p>
            <a:endParaRPr lang="fr-FR" dirty="0"/>
          </a:p>
        </p:txBody>
      </p:sp>
      <p:pic>
        <p:nvPicPr>
          <p:cNvPr id="12290" name="Picture 2" descr="تقنية البحث النوعي البحث الكمي بحث السوق ، البحث, الآخرين, المقابلة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17411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33872"/>
            <a:ext cx="8229600" cy="1143000"/>
          </a:xfrm>
        </p:spPr>
        <p:txBody>
          <a:bodyPr>
            <a:normAutofit fontScale="90000"/>
          </a:bodyPr>
          <a:lstStyle/>
          <a:p>
            <a:pPr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/>
            </a:r>
            <a:br>
              <a:rPr lang="ar-DZ" b="1" dirty="0" smtClean="0">
                <a:latin typeface="Sakkal Majalla" pitchFamily="2" charset="-78"/>
                <a:cs typeface="Sakkal Majalla" pitchFamily="2" charset="-78"/>
              </a:rPr>
            </a:br>
            <a:r>
              <a:rPr lang="ar-DZ" b="1" dirty="0">
                <a:latin typeface="Sakkal Majalla" pitchFamily="2" charset="-78"/>
                <a:cs typeface="Sakkal Majalla" pitchFamily="2" charset="-78"/>
              </a:rPr>
              <a:t/>
            </a:r>
            <a:br>
              <a:rPr lang="ar-DZ" b="1" dirty="0">
                <a:latin typeface="Sakkal Majalla" pitchFamily="2" charset="-78"/>
                <a:cs typeface="Sakkal Majalla" pitchFamily="2" charset="-78"/>
              </a:rPr>
            </a:b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مراحل البحث العلمي</a:t>
            </a:r>
            <a:br>
              <a:rPr lang="ar-DZ" b="1" dirty="0" smtClean="0">
                <a:latin typeface="Sakkal Majalla" pitchFamily="2" charset="-78"/>
                <a:cs typeface="Sakkal Majalla" pitchFamily="2" charset="-78"/>
              </a:rPr>
            </a:br>
            <a:endParaRPr lang="fr-FR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>
            <a:normAutofit fontScale="85000" lnSpcReduction="20000"/>
          </a:bodyPr>
          <a:lstStyle/>
          <a:p>
            <a:pPr algn="just" rtl="1">
              <a:buNone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تتضمن عملية البحث العلمي عدة مراحل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أساسية: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algn="just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اختيار الموضوع: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تحديد موضوع البحث وتحديد أهميته.</a:t>
            </a:r>
          </a:p>
          <a:p>
            <a:pPr algn="just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صياغة المشكلة: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تحديد المشكلة البحثية بشكل واضح ودقيق.</a:t>
            </a:r>
          </a:p>
          <a:p>
            <a:pPr algn="just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وضع الفرضيات: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اقتراح تفسيرات محتملة للمشكلة.</a:t>
            </a:r>
          </a:p>
          <a:p>
            <a:pPr algn="just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جمع البيانات: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جمع البيانات اللازمة لاختبار الفرضيات.</a:t>
            </a:r>
          </a:p>
          <a:p>
            <a:pPr algn="just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تحليل البيانات: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تحليل البيانات باستخدام الأساليب الإحصائية المناسبة.</a:t>
            </a:r>
          </a:p>
          <a:p>
            <a:pPr algn="just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الاستنتاج: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الوصول إلى استنتاجات بناءً على نتائج التحليل.</a:t>
            </a:r>
          </a:p>
          <a:p>
            <a:pPr algn="just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كتابة التقرير: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كتابة تقرير البحث الذي يضم جميع مراحل البحث ونتائجه.</a:t>
            </a:r>
          </a:p>
          <a:p>
            <a:endParaRPr lang="fr-FR" dirty="0"/>
          </a:p>
        </p:txBody>
      </p:sp>
      <p:pic>
        <p:nvPicPr>
          <p:cNvPr id="11266" name="Picture 2" descr="المنهجية البحث التربوي البحث التربوي مهارات الدراسة ، المعلم, لعبة بلوك,  التعليم العالي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4000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عوامل تؤثر في اختيار المنهج</a:t>
            </a:r>
            <a:r>
              <a:rPr lang="ar-DZ" b="1" dirty="0" smtClean="0"/>
              <a:t/>
            </a:r>
            <a:br>
              <a:rPr lang="ar-DZ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92895"/>
          </a:xfrm>
        </p:spPr>
        <p:txBody>
          <a:bodyPr>
            <a:normAutofit lnSpcReduction="10000"/>
          </a:bodyPr>
          <a:lstStyle/>
          <a:p>
            <a:pPr algn="r" rtl="1">
              <a:buFont typeface="Wingdings" pitchFamily="2" charset="2"/>
              <a:buChar char="v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طبيعة الموضوع: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يحدد طبيعة الموضوع المنهج الأنسب للدراسة.</a:t>
            </a:r>
          </a:p>
          <a:p>
            <a:pPr algn="r" rtl="1">
              <a:buFont typeface="Wingdings" pitchFamily="2" charset="2"/>
              <a:buChar char="v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أهداف البحث: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تحدد أهداف البحث نوع البيانات التي يجب جمعها والأساليب التحليلية المناسبة.</a:t>
            </a:r>
          </a:p>
          <a:p>
            <a:pPr algn="r" rtl="1">
              <a:buFont typeface="Wingdings" pitchFamily="2" charset="2"/>
              <a:buChar char="v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الموارد المتاحة: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تحدد الموارد المتاحة نوع المنهج الذي يمكن استخدامه.</a:t>
            </a:r>
          </a:p>
          <a:p>
            <a:endParaRPr lang="fr-FR" dirty="0"/>
          </a:p>
        </p:txBody>
      </p:sp>
      <p:pic>
        <p:nvPicPr>
          <p:cNvPr id="10242" name="Picture 2" descr="تصاميم بحوث Png ، المتجهات ، PSD ، قصاصة فنية , تحميل مجاني | Pngtre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65104"/>
            <a:ext cx="9144000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340</Words>
  <Application>Microsoft Office PowerPoint</Application>
  <PresentationFormat>Affichage à l'écran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المحاضرة رقم 03: </vt:lpstr>
      <vt:lpstr>تعريف مناهج البحث العلمي</vt:lpstr>
      <vt:lpstr>أهمية مناهج البحث العلمي</vt:lpstr>
      <vt:lpstr>أهم أنواع مناهج البحث العلمي</vt:lpstr>
      <vt:lpstr>  مراحل البحث العلمي </vt:lpstr>
      <vt:lpstr>عوامل تؤثر في اختيار المنهج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</dc:creator>
  <cp:lastModifiedBy>HP</cp:lastModifiedBy>
  <cp:revision>4</cp:revision>
  <dcterms:created xsi:type="dcterms:W3CDTF">2024-11-26T00:16:17Z</dcterms:created>
  <dcterms:modified xsi:type="dcterms:W3CDTF">2024-11-26T00:44:01Z</dcterms:modified>
</cp:coreProperties>
</file>