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  <p:sldMasterId id="2147483660" r:id="rId3"/>
  </p:sldMasterIdLst>
  <p:notesMasterIdLst>
    <p:notesMasterId r:id="rId29"/>
  </p:notesMasterIdLst>
  <p:sldIdLst>
    <p:sldId id="286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5" r:id="rId26"/>
    <p:sldId id="284" r:id="rId27"/>
    <p:sldId id="26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CC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3" autoAdjust="0"/>
    <p:restoredTop sz="94660"/>
  </p:normalViewPr>
  <p:slideViewPr>
    <p:cSldViewPr>
      <p:cViewPr varScale="1">
        <p:scale>
          <a:sx n="51" d="100"/>
          <a:sy n="51" d="100"/>
        </p:scale>
        <p:origin x="96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Relationship Id="rId8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91D027-1B0D-4F27-B2E1-317BF1D4A460}" type="datetimeFigureOut">
              <a:rPr lang="fr-FR" smtClean="0"/>
              <a:t>19/10/2016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B81AB8-502A-4EE6-9BA6-D7274359F8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7073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6489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 latinLnBrk="0">
              <a:buNone/>
              <a:defRPr lang="fr-FR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lang="fr-FR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lang="fr-FR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lang="fr-FR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lang="fr-FR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 lang="fr-FR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 lang="fr-FR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 lang="fr-FR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 lang="fr-FR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 lang="fr-FR"/>
              <a:pPr/>
              <a:t>19/10/2016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 lang="fr-FR"/>
              <a:pPr/>
              <a:t>19/10/2016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 lang="fr-FR"/>
              <a:pPr/>
              <a:t>19/10/2016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CH" noProof="0" smtClean="0"/>
              <a:t>Cliquez pour modifier le style du titre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fr-CH" noProof="0" smtClean="0"/>
              <a:t>Cliquez pour modifier le style des sous-titres du masque</a:t>
            </a:r>
          </a:p>
        </p:txBody>
      </p:sp>
      <p:sp>
        <p:nvSpPr>
          <p:cNvPr id="149510" name="Text Box 6"/>
          <p:cNvSpPr txBox="1">
            <a:spLocks noChangeArrowheads="1"/>
          </p:cNvSpPr>
          <p:nvPr/>
        </p:nvSpPr>
        <p:spPr bwMode="auto">
          <a:xfrm>
            <a:off x="0" y="6543675"/>
            <a:ext cx="1532021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</a:rPr>
              <a:t>Rémi </a:t>
            </a:r>
            <a:r>
              <a:rPr lang="fr-FR" sz="1200" dirty="0" smtClean="0">
                <a:solidFill>
                  <a:srgbClr val="000000"/>
                </a:solidFill>
              </a:rPr>
              <a:t>BACHELET</a:t>
            </a:r>
            <a:endParaRPr lang="fr-FR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5165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3CBE3CD-A87D-40D1-A268-58E658278AC0}" type="slidenum">
              <a:rPr lang="fr-FR">
                <a:solidFill>
                  <a:srgbClr val="000099"/>
                </a:solidFill>
              </a:rPr>
              <a:pPr/>
              <a:t>‹N°›</a:t>
            </a:fld>
            <a:endParaRPr lang="fr-FR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6920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DB2A370-3D0D-4D22-A7F5-D9C52C3AE217}" type="slidenum">
              <a:rPr lang="fr-FR">
                <a:solidFill>
                  <a:srgbClr val="000099"/>
                </a:solidFill>
              </a:rPr>
              <a:pPr/>
              <a:t>‹N°›</a:t>
            </a:fld>
            <a:endParaRPr lang="fr-FR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923366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524000"/>
            <a:ext cx="4073525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06925" y="1524000"/>
            <a:ext cx="4073525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C3AD9DC-A3A0-4852-B0EA-C0839615C6EF}" type="slidenum">
              <a:rPr lang="fr-FR">
                <a:solidFill>
                  <a:srgbClr val="000099"/>
                </a:solidFill>
              </a:rPr>
              <a:pPr/>
              <a:t>‹N°›</a:t>
            </a:fld>
            <a:endParaRPr lang="fr-FR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906793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3C40EA4-502C-4FCC-A6F8-804BB2E8C100}" type="slidenum">
              <a:rPr lang="fr-FR">
                <a:solidFill>
                  <a:srgbClr val="000099"/>
                </a:solidFill>
              </a:rPr>
              <a:pPr/>
              <a:t>‹N°›</a:t>
            </a:fld>
            <a:endParaRPr lang="fr-FR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644475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589B308-875C-4C53-8F7E-5E782D76CF2B}" type="slidenum">
              <a:rPr lang="fr-FR">
                <a:solidFill>
                  <a:srgbClr val="000099"/>
                </a:solidFill>
              </a:rPr>
              <a:pPr/>
              <a:t>‹N°›</a:t>
            </a:fld>
            <a:endParaRPr lang="fr-FR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94893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2988200-B707-4E55-9BEB-1B1E38F9F00C}" type="slidenum">
              <a:rPr lang="fr-FR">
                <a:solidFill>
                  <a:srgbClr val="000099"/>
                </a:solidFill>
              </a:rPr>
              <a:pPr/>
              <a:t>‹N°›</a:t>
            </a:fld>
            <a:endParaRPr lang="fr-FR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060980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090F0B-7AE6-4AD2-A892-FE61A1161185}" type="slidenum">
              <a:rPr lang="fr-FR">
                <a:solidFill>
                  <a:srgbClr val="000099"/>
                </a:solidFill>
              </a:rPr>
              <a:pPr/>
              <a:t>‹N°›</a:t>
            </a:fld>
            <a:endParaRPr lang="fr-FR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14233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 lang="fr-FR"/>
              <a:pPr/>
              <a:t>19/10/2016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C07CC9-244C-4EFE-BE7F-BDFD9705FB1B}" type="slidenum">
              <a:rPr lang="fr-FR">
                <a:solidFill>
                  <a:srgbClr val="000099"/>
                </a:solidFill>
              </a:rPr>
              <a:pPr/>
              <a:t>‹N°›</a:t>
            </a:fld>
            <a:endParaRPr lang="fr-FR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122177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112F7A3-BF0A-4060-B039-4E2838255BF4}" type="slidenum">
              <a:rPr lang="fr-FR">
                <a:solidFill>
                  <a:srgbClr val="000099"/>
                </a:solidFill>
              </a:rPr>
              <a:pPr/>
              <a:t>‹N°›</a:t>
            </a:fld>
            <a:endParaRPr lang="fr-FR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499465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37338" y="371475"/>
            <a:ext cx="2084387" cy="58769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81000" y="371475"/>
            <a:ext cx="6103938" cy="58769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3BC4130-7D88-416D-8DA2-E81E452CCA79}" type="slidenum">
              <a:rPr lang="fr-FR">
                <a:solidFill>
                  <a:srgbClr val="000099"/>
                </a:solidFill>
              </a:rPr>
              <a:pPr/>
              <a:t>‹N°›</a:t>
            </a:fld>
            <a:endParaRPr lang="fr-FR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35591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 latinLnBrk="0">
              <a:defRPr lang="fr-FR"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 latinLnBrk="0">
              <a:buNone/>
              <a:defRPr lang="fr-FR"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lang="fr-FR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fr-FR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fr-FR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fr-FR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fr-FR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fr-FR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fr-FR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fr-FR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 lang="fr-FR"/>
              <a:pPr/>
              <a:t>19/10/2016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latinLnBrk="0">
              <a:defRPr lang="fr-FR" sz="2800"/>
            </a:lvl1pPr>
            <a:lvl2pPr>
              <a:defRPr lang="fr-FR" sz="2400"/>
            </a:lvl2pPr>
            <a:lvl3pPr>
              <a:defRPr lang="fr-FR" sz="2000"/>
            </a:lvl3pPr>
            <a:lvl4pPr>
              <a:defRPr lang="fr-FR" sz="1800"/>
            </a:lvl4pPr>
            <a:lvl5pPr>
              <a:defRPr lang="fr-FR" sz="1800"/>
            </a:lvl5pPr>
            <a:lvl6pPr>
              <a:defRPr lang="fr-FR" sz="1800"/>
            </a:lvl6pPr>
            <a:lvl7pPr>
              <a:defRPr lang="fr-FR" sz="1800"/>
            </a:lvl7pPr>
            <a:lvl8pPr>
              <a:defRPr lang="fr-FR" sz="1800"/>
            </a:lvl8pPr>
            <a:lvl9pPr>
              <a:defRPr lang="fr-FR"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latinLnBrk="0">
              <a:defRPr lang="fr-FR" sz="2800"/>
            </a:lvl1pPr>
            <a:lvl2pPr>
              <a:defRPr lang="fr-FR" sz="2400"/>
            </a:lvl2pPr>
            <a:lvl3pPr>
              <a:defRPr lang="fr-FR" sz="2000"/>
            </a:lvl3pPr>
            <a:lvl4pPr>
              <a:defRPr lang="fr-FR" sz="1800"/>
            </a:lvl4pPr>
            <a:lvl5pPr>
              <a:defRPr lang="fr-FR" sz="1800"/>
            </a:lvl5pPr>
            <a:lvl6pPr>
              <a:defRPr lang="fr-FR" sz="1800"/>
            </a:lvl6pPr>
            <a:lvl7pPr>
              <a:defRPr lang="fr-FR" sz="1800"/>
            </a:lvl7pPr>
            <a:lvl8pPr>
              <a:defRPr lang="fr-FR" sz="1800"/>
            </a:lvl8pPr>
            <a:lvl9pPr>
              <a:defRPr lang="fr-FR"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 lang="fr-FR"/>
              <a:pPr/>
              <a:t>19/10/2016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fr-FR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latinLnBrk="0">
              <a:buNone/>
              <a:defRPr lang="fr-FR" sz="2400" b="1"/>
            </a:lvl1pPr>
            <a:lvl2pPr marL="457200" indent="0">
              <a:buNone/>
              <a:defRPr lang="fr-FR" sz="2000" b="1"/>
            </a:lvl2pPr>
            <a:lvl3pPr marL="914400" indent="0">
              <a:buNone/>
              <a:defRPr lang="fr-FR" sz="1800" b="1"/>
            </a:lvl3pPr>
            <a:lvl4pPr marL="1371600" indent="0">
              <a:buNone/>
              <a:defRPr lang="fr-FR" sz="1600" b="1"/>
            </a:lvl4pPr>
            <a:lvl5pPr marL="1828800" indent="0">
              <a:buNone/>
              <a:defRPr lang="fr-FR" sz="1600" b="1"/>
            </a:lvl5pPr>
            <a:lvl6pPr marL="2286000" indent="0">
              <a:buNone/>
              <a:defRPr lang="fr-FR" sz="1600" b="1"/>
            </a:lvl6pPr>
            <a:lvl7pPr marL="2743200" indent="0">
              <a:buNone/>
              <a:defRPr lang="fr-FR" sz="1600" b="1"/>
            </a:lvl7pPr>
            <a:lvl8pPr marL="3200400" indent="0">
              <a:buNone/>
              <a:defRPr lang="fr-FR" sz="1600" b="1"/>
            </a:lvl8pPr>
            <a:lvl9pPr marL="3657600" indent="0">
              <a:buNone/>
              <a:defRPr lang="fr-FR"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latinLnBrk="0">
              <a:defRPr lang="fr-FR" sz="2400"/>
            </a:lvl1pPr>
            <a:lvl2pPr>
              <a:defRPr lang="fr-FR" sz="2000"/>
            </a:lvl2pPr>
            <a:lvl3pPr>
              <a:defRPr lang="fr-FR" sz="1800"/>
            </a:lvl3pPr>
            <a:lvl4pPr>
              <a:defRPr lang="fr-FR" sz="1600"/>
            </a:lvl4pPr>
            <a:lvl5pPr>
              <a:defRPr lang="fr-FR" sz="1600"/>
            </a:lvl5pPr>
            <a:lvl6pPr>
              <a:defRPr lang="fr-FR" sz="1600"/>
            </a:lvl6pPr>
            <a:lvl7pPr>
              <a:defRPr lang="fr-FR" sz="1600"/>
            </a:lvl7pPr>
            <a:lvl8pPr>
              <a:defRPr lang="fr-FR" sz="1600"/>
            </a:lvl8pPr>
            <a:lvl9pPr>
              <a:defRPr lang="fr-FR"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latinLnBrk="0">
              <a:buNone/>
              <a:defRPr lang="fr-FR" sz="2400" b="1"/>
            </a:lvl1pPr>
            <a:lvl2pPr marL="457200" indent="0">
              <a:buNone/>
              <a:defRPr lang="fr-FR" sz="2000" b="1"/>
            </a:lvl2pPr>
            <a:lvl3pPr marL="914400" indent="0">
              <a:buNone/>
              <a:defRPr lang="fr-FR" sz="1800" b="1"/>
            </a:lvl3pPr>
            <a:lvl4pPr marL="1371600" indent="0">
              <a:buNone/>
              <a:defRPr lang="fr-FR" sz="1600" b="1"/>
            </a:lvl4pPr>
            <a:lvl5pPr marL="1828800" indent="0">
              <a:buNone/>
              <a:defRPr lang="fr-FR" sz="1600" b="1"/>
            </a:lvl5pPr>
            <a:lvl6pPr marL="2286000" indent="0">
              <a:buNone/>
              <a:defRPr lang="fr-FR" sz="1600" b="1"/>
            </a:lvl6pPr>
            <a:lvl7pPr marL="2743200" indent="0">
              <a:buNone/>
              <a:defRPr lang="fr-FR" sz="1600" b="1"/>
            </a:lvl7pPr>
            <a:lvl8pPr marL="3200400" indent="0">
              <a:buNone/>
              <a:defRPr lang="fr-FR" sz="1600" b="1"/>
            </a:lvl8pPr>
            <a:lvl9pPr marL="3657600" indent="0">
              <a:buNone/>
              <a:defRPr lang="fr-FR"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 latinLnBrk="0">
              <a:defRPr lang="fr-FR" sz="2400"/>
            </a:lvl1pPr>
            <a:lvl2pPr>
              <a:defRPr lang="fr-FR" sz="2000"/>
            </a:lvl2pPr>
            <a:lvl3pPr>
              <a:defRPr lang="fr-FR" sz="1800"/>
            </a:lvl3pPr>
            <a:lvl4pPr>
              <a:defRPr lang="fr-FR" sz="1600"/>
            </a:lvl4pPr>
            <a:lvl5pPr>
              <a:defRPr lang="fr-FR" sz="1600"/>
            </a:lvl5pPr>
            <a:lvl6pPr>
              <a:defRPr lang="fr-FR" sz="1600"/>
            </a:lvl6pPr>
            <a:lvl7pPr>
              <a:defRPr lang="fr-FR" sz="1600"/>
            </a:lvl7pPr>
            <a:lvl8pPr>
              <a:defRPr lang="fr-FR" sz="1600"/>
            </a:lvl8pPr>
            <a:lvl9pPr>
              <a:defRPr lang="fr-FR"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 lang="fr-FR"/>
              <a:pPr/>
              <a:t>19/10/2016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 lang="fr-FR"/>
              <a:pPr/>
              <a:t>19/10/2016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 lang="fr-FR"/>
              <a:pPr/>
              <a:t>19/10/2016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 latinLnBrk="0">
              <a:defRPr lang="fr-FR"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 latinLnBrk="0">
              <a:defRPr lang="fr-FR" sz="3200"/>
            </a:lvl1pPr>
            <a:lvl2pPr>
              <a:defRPr lang="fr-FR" sz="2800"/>
            </a:lvl2pPr>
            <a:lvl3pPr>
              <a:defRPr lang="fr-FR" sz="2400"/>
            </a:lvl3pPr>
            <a:lvl4pPr>
              <a:defRPr lang="fr-FR" sz="2000"/>
            </a:lvl4pPr>
            <a:lvl5pPr>
              <a:defRPr lang="fr-FR" sz="2000"/>
            </a:lvl5pPr>
            <a:lvl6pPr>
              <a:defRPr lang="fr-FR" sz="2000"/>
            </a:lvl6pPr>
            <a:lvl7pPr>
              <a:defRPr lang="fr-FR" sz="2000"/>
            </a:lvl7pPr>
            <a:lvl8pPr>
              <a:defRPr lang="fr-FR" sz="2000"/>
            </a:lvl8pPr>
            <a:lvl9pPr>
              <a:defRPr lang="fr-FR"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 latinLnBrk="0">
              <a:buNone/>
              <a:defRPr lang="fr-FR" sz="1400"/>
            </a:lvl1pPr>
            <a:lvl2pPr marL="457200" indent="0">
              <a:buNone/>
              <a:defRPr lang="fr-FR" sz="1200"/>
            </a:lvl2pPr>
            <a:lvl3pPr marL="914400" indent="0">
              <a:buNone/>
              <a:defRPr lang="fr-FR" sz="1000"/>
            </a:lvl3pPr>
            <a:lvl4pPr marL="1371600" indent="0">
              <a:buNone/>
              <a:defRPr lang="fr-FR" sz="900"/>
            </a:lvl4pPr>
            <a:lvl5pPr marL="1828800" indent="0">
              <a:buNone/>
              <a:defRPr lang="fr-FR" sz="900"/>
            </a:lvl5pPr>
            <a:lvl6pPr marL="2286000" indent="0">
              <a:buNone/>
              <a:defRPr lang="fr-FR" sz="900"/>
            </a:lvl6pPr>
            <a:lvl7pPr marL="2743200" indent="0">
              <a:buNone/>
              <a:defRPr lang="fr-FR" sz="900"/>
            </a:lvl7pPr>
            <a:lvl8pPr marL="3200400" indent="0">
              <a:buNone/>
              <a:defRPr lang="fr-FR" sz="900"/>
            </a:lvl8pPr>
            <a:lvl9pPr marL="3657600" indent="0">
              <a:buNone/>
              <a:defRPr lang="fr-FR"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 lang="fr-FR"/>
              <a:pPr/>
              <a:t>19/10/2016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latinLnBrk="0">
              <a:defRPr lang="fr-FR"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latinLnBrk="0">
              <a:buNone/>
              <a:defRPr lang="fr-FR" sz="3200"/>
            </a:lvl1pPr>
            <a:lvl2pPr marL="457200" indent="0">
              <a:buNone/>
              <a:defRPr lang="fr-FR" sz="2800"/>
            </a:lvl2pPr>
            <a:lvl3pPr marL="914400" indent="0">
              <a:buNone/>
              <a:defRPr lang="fr-FR" sz="2400"/>
            </a:lvl3pPr>
            <a:lvl4pPr marL="1371600" indent="0">
              <a:buNone/>
              <a:defRPr lang="fr-FR" sz="2000"/>
            </a:lvl4pPr>
            <a:lvl5pPr marL="1828800" indent="0">
              <a:buNone/>
              <a:defRPr lang="fr-FR" sz="2000"/>
            </a:lvl5pPr>
            <a:lvl6pPr marL="2286000" indent="0">
              <a:buNone/>
              <a:defRPr lang="fr-FR" sz="2000"/>
            </a:lvl6pPr>
            <a:lvl7pPr marL="2743200" indent="0">
              <a:buNone/>
              <a:defRPr lang="fr-FR" sz="2000"/>
            </a:lvl7pPr>
            <a:lvl8pPr marL="3200400" indent="0">
              <a:buNone/>
              <a:defRPr lang="fr-FR" sz="2000"/>
            </a:lvl8pPr>
            <a:lvl9pPr marL="3657600" indent="0">
              <a:buNone/>
              <a:defRPr lang="fr-FR"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latinLnBrk="0">
              <a:buNone/>
              <a:defRPr lang="fr-FR" sz="1400"/>
            </a:lvl1pPr>
            <a:lvl2pPr marL="457200" indent="0">
              <a:buNone/>
              <a:defRPr lang="fr-FR" sz="1200"/>
            </a:lvl2pPr>
            <a:lvl3pPr marL="914400" indent="0">
              <a:buNone/>
              <a:defRPr lang="fr-FR" sz="1000"/>
            </a:lvl3pPr>
            <a:lvl4pPr marL="1371600" indent="0">
              <a:buNone/>
              <a:defRPr lang="fr-FR" sz="900"/>
            </a:lvl4pPr>
            <a:lvl5pPr marL="1828800" indent="0">
              <a:buNone/>
              <a:defRPr lang="fr-FR" sz="900"/>
            </a:lvl5pPr>
            <a:lvl6pPr marL="2286000" indent="0">
              <a:buNone/>
              <a:defRPr lang="fr-FR" sz="900"/>
            </a:lvl6pPr>
            <a:lvl7pPr marL="2743200" indent="0">
              <a:buNone/>
              <a:defRPr lang="fr-FR" sz="900"/>
            </a:lvl7pPr>
            <a:lvl8pPr marL="3200400" indent="0">
              <a:buNone/>
              <a:defRPr lang="fr-FR" sz="900"/>
            </a:lvl8pPr>
            <a:lvl9pPr marL="3657600" indent="0">
              <a:buNone/>
              <a:defRPr lang="fr-FR"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29F4E-BCEC-4434-B5BC-7773E7B5FAFA}" type="datetimeFigureOut">
              <a:rPr lang="fr-FR"/>
              <a:pPr/>
              <a:t>19/10/2016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80CB2-20D3-45CD-9916-3ED7D43A74D6}" type="slidenum">
              <a:rPr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hyperlink" Target="http://creativecommons.org/licenses/by-nc-sa/2.5/deed.fr" TargetMode="Externa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Cliquer ici pour modifier le style du titre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Cliquer ici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fr-F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29F4E-BCEC-4434-B5BC-7773E7B5FAFA}" type="datetimeFigureOut">
              <a:rPr lang="fr-FR"/>
              <a:pPr/>
              <a:t>19/10/2016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fr-F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fr-F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80CB2-20D3-45CD-9916-3ED7D43A74D6}" type="slidenum">
              <a:rPr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lang="fr-FR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fr-FR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fr-FR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fr-FR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fr-FR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fr-FR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fr-FR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fr-FR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fr-FR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fr-FR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1363" y="371475"/>
            <a:ext cx="7980362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Click to edit Master title style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524000"/>
            <a:ext cx="829945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 userDrawn="1"/>
        </p:nvSpPr>
        <p:spPr bwMode="auto">
          <a:xfrm>
            <a:off x="0" y="6583363"/>
            <a:ext cx="1419726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1200" dirty="0">
                <a:solidFill>
                  <a:srgbClr val="000000"/>
                </a:solidFill>
              </a:rPr>
              <a:t>Rémi </a:t>
            </a:r>
            <a:r>
              <a:rPr lang="fr-FR" sz="1200" dirty="0" smtClean="0">
                <a:solidFill>
                  <a:srgbClr val="000000"/>
                </a:solidFill>
              </a:rPr>
              <a:t>BACHELET</a:t>
            </a:r>
            <a:endParaRPr lang="fr-FR" sz="1200" dirty="0">
              <a:solidFill>
                <a:srgbClr val="000000"/>
              </a:solidFill>
            </a:endParaRPr>
          </a:p>
        </p:txBody>
      </p:sp>
      <p:sp>
        <p:nvSpPr>
          <p:cNvPr id="28690" name="Text Box 18"/>
          <p:cNvSpPr txBox="1">
            <a:spLocks noChangeArrowheads="1"/>
          </p:cNvSpPr>
          <p:nvPr userDrawn="1"/>
        </p:nvSpPr>
        <p:spPr bwMode="auto">
          <a:xfrm>
            <a:off x="6372225" y="6629400"/>
            <a:ext cx="21844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900">
                <a:solidFill>
                  <a:srgbClr val="000099"/>
                </a:solidFill>
              </a:rPr>
              <a:t>Utilisation ou copie interdites sans citation</a:t>
            </a:r>
          </a:p>
        </p:txBody>
      </p:sp>
      <p:pic>
        <p:nvPicPr>
          <p:cNvPr id="28691" name="Picture 19">
            <a:hlinkClick r:id="rId13"/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9950" y="6657975"/>
            <a:ext cx="179388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692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75688" y="6400800"/>
            <a:ext cx="4683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86D6F867-EAF7-47FE-AC68-96A8181C89B9}" type="slidenum">
              <a:rPr lang="fr-FR">
                <a:solidFill>
                  <a:srgbClr val="000099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>
              <a:solidFill>
                <a:srgbClr val="000099"/>
              </a:solidFill>
            </a:endParaRPr>
          </a:p>
        </p:txBody>
      </p:sp>
      <p:sp>
        <p:nvSpPr>
          <p:cNvPr id="28693" name="Text Box 21"/>
          <p:cNvSpPr txBox="1">
            <a:spLocks noChangeArrowheads="1"/>
          </p:cNvSpPr>
          <p:nvPr userDrawn="1"/>
        </p:nvSpPr>
        <p:spPr bwMode="auto">
          <a:xfrm>
            <a:off x="4211638" y="6608763"/>
            <a:ext cx="1008062" cy="24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lnSpc>
                <a:spcPct val="86000"/>
              </a:lnSpc>
              <a:spcBef>
                <a:spcPct val="5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Times New Roman" pitchFamily="18" charset="0"/>
              <a:buNone/>
            </a:pPr>
            <a:fld id="{B742A814-9F7E-48FB-9082-79810973485A}" type="datetime6">
              <a:rPr lang="fr-FR" sz="1200">
                <a:solidFill>
                  <a:srgbClr val="008080"/>
                </a:solidFill>
                <a:cs typeface="Lucida Sans Unicode" pitchFamily="34" charset="0"/>
              </a:rPr>
              <a:pPr eaLnBrk="0" fontAlgn="base" hangingPunct="0">
                <a:lnSpc>
                  <a:spcPct val="86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99"/>
                </a:buClr>
                <a:buSzPct val="100000"/>
                <a:buFont typeface="Times New Roman" pitchFamily="18" charset="0"/>
                <a:buNone/>
              </a:pPr>
              <a:t>octobre 16</a:t>
            </a:fld>
            <a:endParaRPr lang="fr-FR" sz="1200">
              <a:solidFill>
                <a:srgbClr val="008080"/>
              </a:solidFill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089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Times New Roman" pitchFamily="18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Times New Roman" pitchFamily="18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Times New Roman" pitchFamily="18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Times New Roman" pitchFamily="18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>
          <a:solidFill>
            <a:srgbClr val="000099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3059F"/>
        </a:buClr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rb.ec-lille.fr/Cours_de_recueil_analyse_et_traitement_de_donnees.ht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kumimoji="0" lang="fr-FR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Section</a:t>
            </a: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1 : généralités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  <p:pic>
        <p:nvPicPr>
          <p:cNvPr id="6" name="Picture 4" descr="C:\Users\Mostecoc\Desktop\Paramédical\Paramédical\Balances\LABORATOI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373" y="1412776"/>
            <a:ext cx="7902574" cy="50405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334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84371" y="1484784"/>
            <a:ext cx="7902575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Laboratoire de Physicochimique</a:t>
            </a:r>
          </a:p>
          <a:p>
            <a:pPr marL="457200" indent="-457200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Laboratoire </a:t>
            </a:r>
            <a:r>
              <a:rPr lang="fr-FR" sz="2800" b="1" dirty="0">
                <a:latin typeface="Garamond" panose="02020404030301010803" pitchFamily="18" charset="0"/>
              </a:rPr>
              <a:t>de </a:t>
            </a:r>
            <a:r>
              <a:rPr lang="fr-FR" sz="2800" b="1" dirty="0" smtClean="0">
                <a:latin typeface="Garamond" panose="02020404030301010803" pitchFamily="18" charset="0"/>
              </a:rPr>
              <a:t>Biochimie</a:t>
            </a:r>
          </a:p>
          <a:p>
            <a:pPr marL="457200" indent="-457200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Laboratoire </a:t>
            </a:r>
            <a:r>
              <a:rPr lang="fr-FR" sz="2800" b="1" dirty="0">
                <a:latin typeface="Garamond" panose="02020404030301010803" pitchFamily="18" charset="0"/>
              </a:rPr>
              <a:t>d’Enzymologie/Enzymologie </a:t>
            </a:r>
            <a:r>
              <a:rPr lang="fr-FR" sz="2800" b="1" dirty="0" smtClean="0">
                <a:latin typeface="Garamond" panose="02020404030301010803" pitchFamily="18" charset="0"/>
              </a:rPr>
              <a:t>Appliquée</a:t>
            </a:r>
          </a:p>
          <a:p>
            <a:pPr marL="457200" indent="-457200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Laboratoire </a:t>
            </a:r>
            <a:r>
              <a:rPr lang="fr-FR" sz="2800" b="1" dirty="0">
                <a:latin typeface="Garamond" panose="02020404030301010803" pitchFamily="18" charset="0"/>
              </a:rPr>
              <a:t>de </a:t>
            </a:r>
            <a:r>
              <a:rPr lang="fr-FR" sz="2800" b="1" dirty="0" smtClean="0">
                <a:latin typeface="Garamond" panose="02020404030301010803" pitchFamily="18" charset="0"/>
              </a:rPr>
              <a:t>Microbiologie</a:t>
            </a:r>
          </a:p>
          <a:p>
            <a:pPr marL="457200" indent="-457200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Laboratoire Organoleptique</a:t>
            </a:r>
          </a:p>
          <a:p>
            <a:pPr marL="457200" indent="-457200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Laboratoire </a:t>
            </a:r>
            <a:r>
              <a:rPr lang="fr-FR" sz="2800" b="1" dirty="0">
                <a:latin typeface="Garamond" panose="02020404030301010803" pitchFamily="18" charset="0"/>
              </a:rPr>
              <a:t>de </a:t>
            </a:r>
            <a:r>
              <a:rPr lang="fr-FR" sz="2800" b="1" dirty="0" smtClean="0">
                <a:latin typeface="Garamond" panose="02020404030301010803" pitchFamily="18" charset="0"/>
              </a:rPr>
              <a:t>Métrologie</a:t>
            </a:r>
          </a:p>
          <a:p>
            <a:pPr marL="457200" indent="-457200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Laboratoire </a:t>
            </a:r>
            <a:r>
              <a:rPr lang="fr-FR" sz="2800" b="1" dirty="0">
                <a:latin typeface="Garamond" panose="02020404030301010803" pitchFamily="18" charset="0"/>
              </a:rPr>
              <a:t>de Biologie </a:t>
            </a:r>
            <a:r>
              <a:rPr lang="fr-FR" sz="2800" b="1" dirty="0" smtClean="0">
                <a:latin typeface="Garamond" panose="02020404030301010803" pitchFamily="18" charset="0"/>
              </a:rPr>
              <a:t>Médicale</a:t>
            </a:r>
          </a:p>
          <a:p>
            <a:pPr marL="457200" indent="-457200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Autres </a:t>
            </a:r>
            <a:r>
              <a:rPr lang="fr-FR" sz="2800" b="1" dirty="0">
                <a:latin typeface="Garamond" panose="02020404030301010803" pitchFamily="18" charset="0"/>
              </a:rPr>
              <a:t>types de laboratoires</a:t>
            </a:r>
            <a:endParaRPr lang="fr-FR" sz="2800" b="1" kern="0" dirty="0">
              <a:latin typeface="Garamond" panose="02020404030301010803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lang="fr-FR" sz="3200" kern="0" dirty="0" smtClean="0">
                <a:latin typeface="Garamond" panose="02020404030301010803" pitchFamily="18" charset="0"/>
              </a:rPr>
              <a:t>2. </a:t>
            </a:r>
            <a:r>
              <a:rPr kumimoji="0" lang="fr-FR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Type de laboratoires </a:t>
            </a: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64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7505" y="1628800"/>
            <a:ext cx="8784976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	Laboratoires Physicochimique </a:t>
            </a:r>
            <a:endParaRPr lang="fr-FR" sz="2800" b="1" dirty="0">
              <a:solidFill>
                <a:srgbClr val="0000CC"/>
              </a:solidFill>
              <a:latin typeface="Garamond" panose="02020404030301010803" pitchFamily="18" charset="0"/>
            </a:endParaRPr>
          </a:p>
          <a:p>
            <a:pPr algn="just"/>
            <a:endParaRPr lang="fr-FR" sz="2800" b="1" dirty="0" smtClean="0">
              <a:latin typeface="Garamond" panose="02020404030301010803" pitchFamily="18" charset="0"/>
            </a:endParaRPr>
          </a:p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Ces laboratoires sont actifs dans le secteur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agroalimentaire</a:t>
            </a:r>
            <a:r>
              <a:rPr lang="fr-FR" sz="2800" b="1" dirty="0" smtClean="0">
                <a:latin typeface="Garamond" panose="02020404030301010803" pitchFamily="18" charset="0"/>
              </a:rPr>
              <a:t> (laboratoires de contrôle de la qualité et répression des fraudes, laboratoires d’hygiène, laboratoire d’autocontrôle,…) et dans le secteur  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pharmaceutique </a:t>
            </a:r>
            <a:r>
              <a:rPr lang="fr-FR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(laboratoires de contrôle des produits pharmaceutiques</a:t>
            </a:r>
            <a:r>
              <a:rPr lang="fr-FR" sz="2800" b="1" dirty="0" smtClean="0">
                <a:latin typeface="Garamond" panose="02020404030301010803" pitchFamily="18" charset="0"/>
              </a:rPr>
              <a:t>, laboratoires d’autocontrôle,…)</a:t>
            </a:r>
            <a:endParaRPr lang="fr-FR" sz="2800" b="1" dirty="0">
              <a:latin typeface="Garamond" panose="02020404030301010803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lang="fr-FR" sz="3200" kern="0" dirty="0" smtClean="0">
                <a:latin typeface="Garamond" panose="02020404030301010803" pitchFamily="18" charset="0"/>
              </a:rPr>
              <a:t>2. </a:t>
            </a:r>
            <a:r>
              <a:rPr kumimoji="0" lang="fr-FR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Type de laboratoires </a:t>
            </a: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61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23529" y="1340768"/>
            <a:ext cx="8568952" cy="5373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Ces laboratoires reçoivent des produits issu de la production 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alimentaire et / ou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pharmaceutique 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(pour usage humaine et / ou animale), </a:t>
            </a:r>
            <a:r>
              <a:rPr lang="fr-FR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et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 </a:t>
            </a:r>
            <a:r>
              <a:rPr lang="fr-FR" sz="2800" b="1" dirty="0" smtClean="0">
                <a:latin typeface="Garamond" panose="02020404030301010803" pitchFamily="18" charset="0"/>
              </a:rPr>
              <a:t>ils mesurent alors des </a:t>
            </a:r>
            <a:r>
              <a:rPr lang="fr-FR" sz="2800" b="1" dirty="0">
                <a:latin typeface="Garamond" panose="02020404030301010803" pitchFamily="18" charset="0"/>
              </a:rPr>
              <a:t>paramètres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physiques</a:t>
            </a:r>
            <a:r>
              <a:rPr lang="fr-FR" sz="2800" b="1" dirty="0" smtClean="0">
                <a:latin typeface="Garamond" panose="02020404030301010803" pitchFamily="18" charset="0"/>
              </a:rPr>
              <a:t> et d’autres paramètres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chimiques</a:t>
            </a:r>
            <a:r>
              <a:rPr lang="fr-FR" sz="2800" b="1" dirty="0" smtClean="0">
                <a:latin typeface="Garamond" panose="02020404030301010803" pitchFamily="18" charset="0"/>
              </a:rPr>
              <a:t> comme : </a:t>
            </a:r>
          </a:p>
          <a:p>
            <a:pPr algn="just"/>
            <a:endParaRPr lang="fr-FR" sz="1400" b="1" dirty="0">
              <a:latin typeface="Garamond" panose="02020404030301010803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Apparence, couleur, odeur, volume, 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Triage, granulométrie, …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pH</a:t>
            </a:r>
            <a:r>
              <a:rPr lang="fr-FR" sz="2800" b="1" dirty="0">
                <a:latin typeface="Garamond" panose="02020404030301010803" pitchFamily="18" charset="0"/>
              </a:rPr>
              <a:t>, </a:t>
            </a:r>
            <a:r>
              <a:rPr lang="fr-FR" sz="2800" b="1" dirty="0" smtClean="0">
                <a:latin typeface="Garamond" panose="02020404030301010803" pitchFamily="18" charset="0"/>
              </a:rPr>
              <a:t>conductivité, densité, T°…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Teneur en : eau, matière sèche, protéines, matières grasse, hydrate de carbone, cendres et matière minérales, …</a:t>
            </a:r>
          </a:p>
          <a:p>
            <a:pPr algn="just"/>
            <a:endParaRPr lang="fr-FR" sz="2800" b="1" dirty="0">
              <a:latin typeface="Garamond" panose="02020404030301010803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lang="fr-FR" sz="3200" kern="0" dirty="0" smtClean="0">
                <a:latin typeface="Garamond" panose="02020404030301010803" pitchFamily="18" charset="0"/>
              </a:rPr>
              <a:t>2. </a:t>
            </a:r>
            <a:r>
              <a:rPr kumimoji="0" lang="fr-FR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Type de laboratoires </a:t>
            </a: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45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51520" y="1474465"/>
            <a:ext cx="8568952" cy="4978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Composés </a:t>
            </a:r>
            <a:r>
              <a:rPr lang="fr-FR" sz="2800" b="1" dirty="0">
                <a:latin typeface="Garamond" panose="02020404030301010803" pitchFamily="18" charset="0"/>
              </a:rPr>
              <a:t>inorganiques : nitrate, nitrite, phosphate, …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Métaux </a:t>
            </a:r>
            <a:r>
              <a:rPr lang="fr-FR" sz="2800" b="1" dirty="0">
                <a:latin typeface="Garamond" panose="02020404030301010803" pitchFamily="18" charset="0"/>
              </a:rPr>
              <a:t>: métaux totaux, métaux lourds, … 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Indices : saponification, acide</a:t>
            </a:r>
            <a:r>
              <a:rPr lang="fr-FR" sz="2800" b="1" dirty="0">
                <a:latin typeface="Garamond" panose="02020404030301010803" pitchFamily="18" charset="0"/>
              </a:rPr>
              <a:t>, iode, de </a:t>
            </a:r>
            <a:r>
              <a:rPr lang="fr-FR" sz="2800" b="1" dirty="0" smtClean="0">
                <a:latin typeface="Garamond" panose="02020404030301010803" pitchFamily="18" charset="0"/>
              </a:rPr>
              <a:t>réfraction, …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Acidité, stabilité, …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Aromes, vitamines, allergènes, conservateurs, … 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Résidus : pesticides, antibiotiques, …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Dosage de la matière actifs anionique, …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…</a:t>
            </a:r>
            <a:endParaRPr lang="fr-FR" sz="2800" b="1" dirty="0">
              <a:latin typeface="Garamond" panose="02020404030301010803" pitchFamily="18" charset="0"/>
            </a:endParaRPr>
          </a:p>
          <a:p>
            <a:pPr algn="just"/>
            <a:endParaRPr lang="fr-FR" sz="2800" b="1" dirty="0">
              <a:latin typeface="Garamond" panose="02020404030301010803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lang="fr-FR" sz="3200" kern="0" dirty="0" smtClean="0">
                <a:latin typeface="Garamond" panose="02020404030301010803" pitchFamily="18" charset="0"/>
              </a:rPr>
              <a:t>2. </a:t>
            </a:r>
            <a:r>
              <a:rPr kumimoji="0" lang="fr-FR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Type de laboratoires </a:t>
            </a: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06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23528" y="1484784"/>
            <a:ext cx="8568951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	Laboratoires de </a:t>
            </a:r>
            <a:r>
              <a:rPr lang="fr-FR" sz="2800" b="1" kern="0" dirty="0" smtClean="0">
                <a:solidFill>
                  <a:srgbClr val="0000CC"/>
                </a:solidFill>
                <a:latin typeface="Garamond" panose="02020404030301010803" pitchFamily="18" charset="0"/>
              </a:rPr>
              <a:t>Biochimie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 </a:t>
            </a:r>
            <a:endParaRPr lang="fr-FR" sz="2800" b="1" dirty="0">
              <a:solidFill>
                <a:srgbClr val="0000CC"/>
              </a:solidFill>
              <a:latin typeface="Garamond" panose="02020404030301010803" pitchFamily="18" charset="0"/>
            </a:endParaRPr>
          </a:p>
          <a:p>
            <a:pPr algn="just"/>
            <a:endParaRPr lang="fr-FR" sz="2800" b="1" dirty="0" smtClean="0">
              <a:latin typeface="Garamond" panose="02020404030301010803" pitchFamily="18" charset="0"/>
            </a:endParaRPr>
          </a:p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Ces sont des laboratoires actifs dans le secteur </a:t>
            </a:r>
            <a:r>
              <a:rPr lang="fr-FR" sz="2800" b="1" kern="0" dirty="0" smtClean="0">
                <a:solidFill>
                  <a:srgbClr val="0000CC"/>
                </a:solidFill>
                <a:latin typeface="Garamond" panose="02020404030301010803" pitchFamily="18" charset="0"/>
              </a:rPr>
              <a:t>médical (Biochimie clinique) </a:t>
            </a:r>
            <a:r>
              <a:rPr lang="fr-FR" sz="2800" b="1" dirty="0">
                <a:latin typeface="Garamond" panose="02020404030301010803" pitchFamily="18" charset="0"/>
              </a:rPr>
              <a:t>et ou dans le </a:t>
            </a:r>
            <a:r>
              <a:rPr lang="fr-FR" sz="2800" b="1" dirty="0" smtClean="0">
                <a:latin typeface="Garamond" panose="02020404030301010803" pitchFamily="18" charset="0"/>
              </a:rPr>
              <a:t>secteur alimentaire </a:t>
            </a:r>
            <a:r>
              <a:rPr lang="fr-FR" sz="2800" b="1" kern="0" dirty="0" smtClean="0">
                <a:solidFill>
                  <a:srgbClr val="0000CC"/>
                </a:solidFill>
                <a:latin typeface="Garamond" panose="02020404030301010803" pitchFamily="18" charset="0"/>
              </a:rPr>
              <a:t>(Biochimie alimentaire). </a:t>
            </a:r>
            <a:r>
              <a:rPr lang="fr-FR" sz="2800" b="1" dirty="0" smtClean="0">
                <a:latin typeface="Garamond" panose="02020404030301010803" pitchFamily="18" charset="0"/>
              </a:rPr>
              <a:t> </a:t>
            </a:r>
          </a:p>
          <a:p>
            <a:pPr algn="just"/>
            <a:endParaRPr lang="fr-FR" sz="2800" b="1" dirty="0" smtClean="0">
              <a:latin typeface="Garamond" panose="02020404030301010803" pitchFamily="18" charset="0"/>
            </a:endParaRPr>
          </a:p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Les laboratoires de la </a:t>
            </a:r>
            <a:r>
              <a:rPr lang="fr-FR" sz="2800" b="1" kern="0" dirty="0">
                <a:solidFill>
                  <a:srgbClr val="0000CC"/>
                </a:solidFill>
                <a:latin typeface="Garamond" panose="02020404030301010803" pitchFamily="18" charset="0"/>
              </a:rPr>
              <a:t>Biochimie clinique </a:t>
            </a:r>
            <a:r>
              <a:rPr lang="fr-FR" sz="2800" b="1" dirty="0" smtClean="0">
                <a:latin typeface="Garamond" panose="02020404030301010803" pitchFamily="18" charset="0"/>
              </a:rPr>
              <a:t>reçoivent des échantillons de produits </a:t>
            </a:r>
            <a:r>
              <a:rPr lang="fr-FR" sz="2800" b="1" kern="0" dirty="0" smtClean="0">
                <a:solidFill>
                  <a:srgbClr val="0000CC"/>
                </a:solidFill>
                <a:latin typeface="Garamond" panose="02020404030301010803" pitchFamily="18" charset="0"/>
              </a:rPr>
              <a:t>biologiques</a:t>
            </a:r>
            <a:r>
              <a:rPr lang="fr-FR" sz="2800" b="1" dirty="0">
                <a:latin typeface="Garamond" panose="02020404030301010803" pitchFamily="18" charset="0"/>
              </a:rPr>
              <a:t> </a:t>
            </a:r>
            <a:r>
              <a:rPr lang="fr-FR" sz="2800" b="1" dirty="0" smtClean="0">
                <a:latin typeface="Garamond" panose="02020404030301010803" pitchFamily="18" charset="0"/>
              </a:rPr>
              <a:t>: sang, urines, LCR, …</a:t>
            </a:r>
          </a:p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 </a:t>
            </a:r>
            <a:endParaRPr lang="fr-FR" sz="2800" b="1" dirty="0">
              <a:latin typeface="Garamond" panose="02020404030301010803" pitchFamily="18" charset="0"/>
            </a:endParaRPr>
          </a:p>
          <a:p>
            <a:pPr algn="just"/>
            <a:endParaRPr lang="fr-FR" sz="2800" b="1" dirty="0">
              <a:latin typeface="Garamond" panose="02020404030301010803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lang="fr-FR" sz="3200" kern="0" dirty="0" smtClean="0">
                <a:latin typeface="Garamond" panose="02020404030301010803" pitchFamily="18" charset="0"/>
              </a:rPr>
              <a:t>2. </a:t>
            </a:r>
            <a:r>
              <a:rPr kumimoji="0" lang="fr-FR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Type de laboratoires </a:t>
            </a: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7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84371" y="1412776"/>
            <a:ext cx="7902575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Et réalisent des dosage variés sur ces produits :</a:t>
            </a:r>
          </a:p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 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Bilan lipidique : cholestérol</a:t>
            </a:r>
            <a:r>
              <a:rPr lang="fr-FR" sz="2800" b="1" dirty="0">
                <a:latin typeface="Garamond" panose="02020404030301010803" pitchFamily="18" charset="0"/>
              </a:rPr>
              <a:t>, </a:t>
            </a:r>
            <a:r>
              <a:rPr lang="fr-FR" sz="2800" b="1" dirty="0" smtClean="0">
                <a:latin typeface="Garamond" panose="02020404030301010803" pitchFamily="18" charset="0"/>
              </a:rPr>
              <a:t>triglycérides, …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>
                <a:latin typeface="Garamond" panose="02020404030301010803" pitchFamily="18" charset="0"/>
              </a:rPr>
              <a:t>Glycémie, </a:t>
            </a:r>
            <a:r>
              <a:rPr lang="fr-FR" sz="2800" b="1" dirty="0" smtClean="0">
                <a:latin typeface="Garamond" panose="02020404030301010803" pitchFamily="18" charset="0"/>
              </a:rPr>
              <a:t>urée, créatinine, …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Sodium, Potassium,…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Enzymes, …</a:t>
            </a:r>
            <a:endParaRPr lang="fr-FR" sz="2800" b="1" dirty="0">
              <a:latin typeface="Garamond" panose="02020404030301010803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Gaz du sang : </a:t>
            </a:r>
            <a:r>
              <a:rPr lang="fr-FR" sz="2800" b="1" dirty="0">
                <a:latin typeface="Garamond" panose="02020404030301010803" pitchFamily="18" charset="0"/>
              </a:rPr>
              <a:t>pression partielle </a:t>
            </a:r>
            <a:r>
              <a:rPr lang="fr-FR" sz="2800" b="1" dirty="0" smtClean="0">
                <a:latin typeface="Garamond" panose="02020404030301010803" pitchFamily="18" charset="0"/>
              </a:rPr>
              <a:t>d'oxygène (pO</a:t>
            </a:r>
            <a:r>
              <a:rPr lang="fr-FR" sz="2800" b="1" baseline="-25000" dirty="0" smtClean="0">
                <a:latin typeface="Garamond" panose="02020404030301010803" pitchFamily="18" charset="0"/>
              </a:rPr>
              <a:t>2</a:t>
            </a:r>
            <a:r>
              <a:rPr lang="fr-FR" sz="2800" b="1" dirty="0" smtClean="0">
                <a:latin typeface="Garamond" panose="02020404030301010803" pitchFamily="18" charset="0"/>
              </a:rPr>
              <a:t>)</a:t>
            </a:r>
            <a:r>
              <a:rPr lang="fr-FR" sz="2800" b="1" dirty="0">
                <a:latin typeface="Garamond" panose="02020404030301010803" pitchFamily="18" charset="0"/>
              </a:rPr>
              <a:t>, pression partielle de gaz </a:t>
            </a:r>
            <a:r>
              <a:rPr lang="fr-FR" sz="2800" b="1" dirty="0" smtClean="0">
                <a:latin typeface="Garamond" panose="02020404030301010803" pitchFamily="18" charset="0"/>
              </a:rPr>
              <a:t>carbonique (pCO</a:t>
            </a:r>
            <a:r>
              <a:rPr lang="fr-FR" sz="2800" b="1" baseline="-25000" dirty="0" smtClean="0">
                <a:latin typeface="Garamond" panose="02020404030301010803" pitchFamily="18" charset="0"/>
              </a:rPr>
              <a:t>2</a:t>
            </a:r>
            <a:r>
              <a:rPr lang="fr-FR" sz="2800" b="1" dirty="0" smtClean="0">
                <a:latin typeface="Garamond" panose="02020404030301010803" pitchFamily="18" charset="0"/>
              </a:rPr>
              <a:t>), …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pH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…</a:t>
            </a:r>
          </a:p>
          <a:p>
            <a:pPr marL="457200" indent="-457200" algn="just">
              <a:buFontTx/>
              <a:buChar char="-"/>
            </a:pPr>
            <a:endParaRPr lang="fr-FR" sz="2800" b="1" dirty="0" smtClean="0">
              <a:latin typeface="Garamond" panose="02020404030301010803" pitchFamily="18" charset="0"/>
            </a:endParaRPr>
          </a:p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 </a:t>
            </a:r>
          </a:p>
          <a:p>
            <a:pPr algn="just"/>
            <a:endParaRPr lang="fr-FR" sz="2800" b="1" dirty="0">
              <a:latin typeface="Garamond" panose="02020404030301010803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lang="fr-FR" sz="3200" kern="0" dirty="0" smtClean="0">
                <a:latin typeface="Garamond" panose="02020404030301010803" pitchFamily="18" charset="0"/>
              </a:rPr>
              <a:t>2. </a:t>
            </a:r>
            <a:r>
              <a:rPr kumimoji="0" lang="fr-FR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Type de laboratoires </a:t>
            </a: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931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9512" y="1484784"/>
            <a:ext cx="8712967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	Laboratoire de </a:t>
            </a:r>
            <a:r>
              <a:rPr lang="fr-FR" sz="2800" b="1" kern="0" dirty="0" smtClean="0">
                <a:solidFill>
                  <a:srgbClr val="0000CC"/>
                </a:solidFill>
                <a:latin typeface="Garamond" panose="02020404030301010803" pitchFamily="18" charset="0"/>
              </a:rPr>
              <a:t>Microbiologie</a:t>
            </a:r>
            <a:endParaRPr lang="fr-FR" sz="2800" b="1" dirty="0">
              <a:solidFill>
                <a:srgbClr val="0000CC"/>
              </a:solidFill>
              <a:latin typeface="Garamond" panose="02020404030301010803" pitchFamily="18" charset="0"/>
            </a:endParaRPr>
          </a:p>
          <a:p>
            <a:pPr algn="just"/>
            <a:endParaRPr lang="fr-FR" sz="2800" b="1" dirty="0" smtClean="0">
              <a:latin typeface="Garamond" panose="02020404030301010803" pitchFamily="18" charset="0"/>
            </a:endParaRPr>
          </a:p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Ces sont des laboratoires actifs dans le secteur </a:t>
            </a:r>
            <a:r>
              <a:rPr lang="fr-FR" sz="2800" b="1" kern="0" dirty="0" smtClean="0">
                <a:solidFill>
                  <a:srgbClr val="0000CC"/>
                </a:solidFill>
                <a:latin typeface="Garamond" panose="02020404030301010803" pitchFamily="18" charset="0"/>
              </a:rPr>
              <a:t>médical </a:t>
            </a:r>
            <a:r>
              <a:rPr lang="fr-FR" sz="2800" b="1" kern="0" dirty="0" smtClean="0">
                <a:solidFill>
                  <a:schemeClr val="tx1"/>
                </a:solidFill>
                <a:latin typeface="Garamond" panose="02020404030301010803" pitchFamily="18" charset="0"/>
              </a:rPr>
              <a:t>(laboratoire de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Microbiologie 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clinique</a:t>
            </a:r>
            <a:r>
              <a:rPr lang="fr-FR" sz="2800" b="1" kern="0" dirty="0" smtClean="0">
                <a:solidFill>
                  <a:schemeClr val="tx1"/>
                </a:solidFill>
                <a:latin typeface="Garamond" panose="02020404030301010803" pitchFamily="18" charset="0"/>
              </a:rPr>
              <a:t> : Bactériologie, virologie, </a:t>
            </a:r>
            <a:r>
              <a:rPr lang="fr-FR" sz="2800" b="1" kern="0" dirty="0">
                <a:solidFill>
                  <a:schemeClr val="tx1"/>
                </a:solidFill>
                <a:latin typeface="Garamond" panose="02020404030301010803" pitchFamily="18" charset="0"/>
              </a:rPr>
              <a:t>P</a:t>
            </a:r>
            <a:r>
              <a:rPr lang="fr-FR" sz="2800" b="1" kern="0" dirty="0" smtClean="0">
                <a:solidFill>
                  <a:schemeClr val="tx1"/>
                </a:solidFill>
                <a:latin typeface="Garamond" panose="02020404030301010803" pitchFamily="18" charset="0"/>
              </a:rPr>
              <a:t>arasitologie et Mycologie) </a:t>
            </a:r>
            <a:r>
              <a:rPr lang="fr-FR" sz="2800" b="1" dirty="0">
                <a:latin typeface="Garamond" panose="02020404030301010803" pitchFamily="18" charset="0"/>
              </a:rPr>
              <a:t>et ou dans le </a:t>
            </a:r>
            <a:r>
              <a:rPr lang="fr-FR" sz="2800" b="1" dirty="0" smtClean="0">
                <a:latin typeface="Garamond" panose="02020404030301010803" pitchFamily="18" charset="0"/>
              </a:rPr>
              <a:t>secteur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alimentaire</a:t>
            </a:r>
            <a:r>
              <a:rPr lang="fr-FR" sz="2800" b="1" dirty="0" smtClean="0">
                <a:latin typeface="Garamond" panose="02020404030301010803" pitchFamily="18" charset="0"/>
              </a:rPr>
              <a:t> </a:t>
            </a:r>
            <a:r>
              <a:rPr lang="fr-FR" sz="2800" b="1" kern="0" dirty="0" smtClean="0">
                <a:solidFill>
                  <a:schemeClr val="tx1"/>
                </a:solidFill>
                <a:latin typeface="Garamond" panose="02020404030301010803" pitchFamily="18" charset="0"/>
              </a:rPr>
              <a:t>(</a:t>
            </a:r>
            <a:r>
              <a:rPr lang="fr-FR" sz="2800" b="1" kern="0" dirty="0">
                <a:solidFill>
                  <a:schemeClr val="tx1"/>
                </a:solidFill>
                <a:latin typeface="Garamond" panose="02020404030301010803" pitchFamily="18" charset="0"/>
              </a:rPr>
              <a:t>laboratoire </a:t>
            </a:r>
            <a:r>
              <a:rPr lang="fr-FR" sz="2800" b="1" kern="0" dirty="0" smtClean="0">
                <a:solidFill>
                  <a:schemeClr val="tx1"/>
                </a:solidFill>
                <a:latin typeface="Garamond" panose="02020404030301010803" pitchFamily="18" charset="0"/>
              </a:rPr>
              <a:t>d’hygiène et les laboratoires de contrôle de la qualité et de la répression des fraudes :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Microbiologie 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alimentaire</a:t>
            </a:r>
            <a:r>
              <a:rPr lang="fr-FR" sz="2800" b="1" kern="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). </a:t>
            </a:r>
            <a:r>
              <a:rPr lang="fr-FR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</a:p>
          <a:p>
            <a:pPr algn="just"/>
            <a:endParaRPr lang="fr-FR" sz="2800" b="1" dirty="0" smtClean="0">
              <a:latin typeface="Garamond" panose="02020404030301010803" pitchFamily="18" charset="0"/>
            </a:endParaRPr>
          </a:p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 </a:t>
            </a:r>
            <a:endParaRPr lang="fr-FR" sz="2800" b="1" dirty="0">
              <a:latin typeface="Garamond" panose="02020404030301010803" pitchFamily="18" charset="0"/>
            </a:endParaRPr>
          </a:p>
          <a:p>
            <a:pPr algn="just"/>
            <a:endParaRPr lang="fr-FR" sz="2800" b="1" dirty="0">
              <a:latin typeface="Garamond" panose="02020404030301010803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lang="fr-FR" sz="3200" kern="0" dirty="0" smtClean="0">
                <a:latin typeface="Garamond" panose="02020404030301010803" pitchFamily="18" charset="0"/>
              </a:rPr>
              <a:t>2. </a:t>
            </a:r>
            <a:r>
              <a:rPr kumimoji="0" lang="fr-FR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Type de laboratoires </a:t>
            </a: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43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9512" y="1340768"/>
            <a:ext cx="8712967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Les laboratoires de la </a:t>
            </a:r>
            <a:r>
              <a:rPr lang="fr-FR" sz="2800" b="1" kern="0" dirty="0" smtClean="0">
                <a:solidFill>
                  <a:srgbClr val="0000CC"/>
                </a:solidFill>
                <a:latin typeface="Garamond" panose="02020404030301010803" pitchFamily="18" charset="0"/>
              </a:rPr>
              <a:t>Microbiologie médicale </a:t>
            </a:r>
            <a:r>
              <a:rPr lang="fr-FR" sz="2800" b="1" dirty="0" smtClean="0">
                <a:latin typeface="Garamond" panose="02020404030301010803" pitchFamily="18" charset="0"/>
              </a:rPr>
              <a:t>reçoivent des échantillons de diverse produits </a:t>
            </a:r>
            <a:r>
              <a:rPr lang="fr-FR" sz="2800" b="1" kern="0" dirty="0" smtClean="0">
                <a:solidFill>
                  <a:srgbClr val="0000CC"/>
                </a:solidFill>
                <a:latin typeface="Garamond" panose="02020404030301010803" pitchFamily="18" charset="0"/>
              </a:rPr>
              <a:t>biologiques et / ou pathologiques</a:t>
            </a:r>
            <a:r>
              <a:rPr lang="fr-FR" sz="2800" b="1" dirty="0" smtClean="0">
                <a:latin typeface="Garamond" panose="02020404030301010803" pitchFamily="18" charset="0"/>
              </a:rPr>
              <a:t> : sang, urines, LCR, sperme, pus, liquides d’épanchement,  prélèvement pulmonaires, prélèvement génitaux, selles, …</a:t>
            </a:r>
          </a:p>
          <a:p>
            <a:pPr algn="just"/>
            <a:endParaRPr lang="fr-FR" sz="2800" b="1" dirty="0">
              <a:latin typeface="Garamond" panose="02020404030301010803" pitchFamily="18" charset="0"/>
            </a:endParaRPr>
          </a:p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Ils réalisent des : 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Examens cytobactériologiques 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Antibiogramme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Coproculture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>
                <a:latin typeface="Garamond" panose="02020404030301010803" pitchFamily="18" charset="0"/>
              </a:rPr>
              <a:t>Test d’efficacité de la conservation </a:t>
            </a:r>
            <a:r>
              <a:rPr lang="fr-FR" sz="2800" b="1" dirty="0" smtClean="0">
                <a:latin typeface="Garamond" panose="02020404030301010803" pitchFamily="18" charset="0"/>
              </a:rPr>
              <a:t>antimicrobienne   </a:t>
            </a:r>
          </a:p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 </a:t>
            </a:r>
            <a:endParaRPr lang="fr-FR" sz="2800" b="1" dirty="0">
              <a:latin typeface="Garamond" panose="02020404030301010803" pitchFamily="18" charset="0"/>
            </a:endParaRPr>
          </a:p>
          <a:p>
            <a:pPr algn="just"/>
            <a:endParaRPr lang="fr-FR" sz="2800" b="1" dirty="0">
              <a:latin typeface="Garamond" panose="02020404030301010803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lang="fr-FR" sz="3200" kern="0" dirty="0" smtClean="0">
                <a:latin typeface="Garamond" panose="02020404030301010803" pitchFamily="18" charset="0"/>
              </a:rPr>
              <a:t>2. </a:t>
            </a:r>
            <a:r>
              <a:rPr kumimoji="0" lang="fr-FR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Type de laboratoires </a:t>
            </a: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34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79175" y="1772816"/>
            <a:ext cx="8712967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Les laboratoires de la </a:t>
            </a:r>
            <a:r>
              <a:rPr lang="fr-FR" sz="2800" b="1" kern="0" dirty="0" smtClean="0">
                <a:solidFill>
                  <a:srgbClr val="0000CC"/>
                </a:solidFill>
                <a:latin typeface="Garamond" panose="02020404030301010803" pitchFamily="18" charset="0"/>
              </a:rPr>
              <a:t>Microbiologie alimentaire, </a:t>
            </a:r>
            <a:r>
              <a:rPr lang="fr-FR" sz="2800" b="1" dirty="0" smtClean="0">
                <a:latin typeface="Garamond" panose="02020404030301010803" pitchFamily="18" charset="0"/>
              </a:rPr>
              <a:t>quant à eux, reçoivent des échantillons de produits </a:t>
            </a:r>
            <a:r>
              <a:rPr lang="fr-FR" sz="2800" b="1" kern="0" dirty="0" smtClean="0">
                <a:solidFill>
                  <a:srgbClr val="0000CC"/>
                </a:solidFill>
                <a:latin typeface="Garamond" panose="02020404030301010803" pitchFamily="18" charset="0"/>
              </a:rPr>
              <a:t>alimentaires et / ou animales</a:t>
            </a:r>
            <a:r>
              <a:rPr lang="fr-FR" sz="2800" b="1" dirty="0" smtClean="0">
                <a:latin typeface="Garamond" panose="02020404030301010803" pitchFamily="18" charset="0"/>
              </a:rPr>
              <a:t> afin de : </a:t>
            </a:r>
            <a:endParaRPr lang="fr-FR" sz="2800" b="1" dirty="0">
              <a:latin typeface="Garamond" panose="02020404030301010803" pitchFamily="18" charset="0"/>
            </a:endParaRPr>
          </a:p>
          <a:p>
            <a:pPr algn="just"/>
            <a:endParaRPr lang="fr-FR" sz="2800" b="1" dirty="0" smtClean="0">
              <a:latin typeface="Garamond" panose="02020404030301010803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Dénombrer et identifier les germes </a:t>
            </a:r>
            <a:r>
              <a:rPr lang="fr-FR" sz="2800" b="1" dirty="0">
                <a:latin typeface="Garamond" panose="02020404030301010803" pitchFamily="18" charset="0"/>
              </a:rPr>
              <a:t>pathogènes </a:t>
            </a:r>
            <a:r>
              <a:rPr lang="fr-FR" sz="2800" b="1" dirty="0" smtClean="0">
                <a:latin typeface="Garamond" panose="02020404030301010803" pitchFamily="18" charset="0"/>
              </a:rPr>
              <a:t>(bactéries</a:t>
            </a:r>
            <a:r>
              <a:rPr lang="fr-FR" sz="2800" b="1" dirty="0">
                <a:latin typeface="Garamond" panose="02020404030301010803" pitchFamily="18" charset="0"/>
              </a:rPr>
              <a:t>, levures et moisissures</a:t>
            </a:r>
            <a:r>
              <a:rPr lang="fr-FR" sz="2800" b="1" dirty="0" smtClean="0">
                <a:latin typeface="Garamond" panose="02020404030301010803" pitchFamily="18" charset="0"/>
              </a:rPr>
              <a:t>)</a:t>
            </a:r>
            <a:endParaRPr lang="fr-FR" sz="1800" b="1" dirty="0" smtClean="0">
              <a:latin typeface="Garamond" panose="02020404030301010803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Validation des méthodes</a:t>
            </a:r>
          </a:p>
          <a:p>
            <a:pPr algn="just"/>
            <a:endParaRPr lang="fr-FR" sz="1800" b="1" dirty="0" smtClean="0">
              <a:latin typeface="Garamond" panose="02020404030301010803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…</a:t>
            </a:r>
            <a:endParaRPr lang="fr-FR" sz="2800" b="1" dirty="0">
              <a:latin typeface="Garamond" panose="02020404030301010803" pitchFamily="18" charset="0"/>
            </a:endParaRPr>
          </a:p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 </a:t>
            </a:r>
            <a:endParaRPr lang="fr-FR" sz="2800" b="1" dirty="0">
              <a:latin typeface="Garamond" panose="02020404030301010803" pitchFamily="18" charset="0"/>
            </a:endParaRPr>
          </a:p>
          <a:p>
            <a:pPr algn="just"/>
            <a:endParaRPr lang="fr-FR" sz="2800" b="1" dirty="0">
              <a:latin typeface="Garamond" panose="02020404030301010803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lang="fr-FR" sz="3200" kern="0" dirty="0" smtClean="0">
                <a:latin typeface="Garamond" panose="02020404030301010803" pitchFamily="18" charset="0"/>
              </a:rPr>
              <a:t>2. </a:t>
            </a:r>
            <a:r>
              <a:rPr kumimoji="0" lang="fr-FR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Type de laboratoires </a:t>
            </a: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82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9512" y="1484784"/>
            <a:ext cx="8712967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	Laboratoires de Biologie Médicale </a:t>
            </a:r>
            <a:endParaRPr lang="fr-FR" sz="2800" b="1" dirty="0">
              <a:solidFill>
                <a:srgbClr val="0000CC"/>
              </a:solidFill>
              <a:latin typeface="Garamond" panose="02020404030301010803" pitchFamily="18" charset="0"/>
            </a:endParaRPr>
          </a:p>
          <a:p>
            <a:pPr algn="just"/>
            <a:endParaRPr lang="fr-FR" sz="1600" b="1" dirty="0" smtClean="0">
              <a:latin typeface="Garamond" panose="02020404030301010803" pitchFamily="18" charset="0"/>
            </a:endParaRPr>
          </a:p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Ces laboratoires en plus de la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Biochimie</a:t>
            </a:r>
            <a:r>
              <a:rPr lang="fr-FR" sz="2800" b="1" dirty="0" smtClean="0">
                <a:latin typeface="Garamond" panose="02020404030301010803" pitchFamily="18" charset="0"/>
              </a:rPr>
              <a:t> et de la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Microbiologie 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clinique</a:t>
            </a:r>
            <a:r>
              <a:rPr lang="fr-FR" sz="2800" b="1" dirty="0">
                <a:latin typeface="Garamond" panose="02020404030301010803" pitchFamily="18" charset="0"/>
              </a:rPr>
              <a:t>,  </a:t>
            </a:r>
            <a:r>
              <a:rPr lang="fr-FR" sz="2800" b="1" dirty="0" smtClean="0">
                <a:latin typeface="Garamond" panose="02020404030301010803" pitchFamily="18" charset="0"/>
              </a:rPr>
              <a:t>ils renferme d’autres disciplines tel que </a:t>
            </a:r>
            <a:r>
              <a:rPr lang="fr-FR" sz="2800" b="1" dirty="0">
                <a:latin typeface="Garamond" panose="02020404030301010803" pitchFamily="18" charset="0"/>
              </a:rPr>
              <a:t>: </a:t>
            </a:r>
            <a:r>
              <a:rPr lang="fr-FR" sz="2800" b="1" dirty="0" smtClean="0">
                <a:latin typeface="Garamond" panose="02020404030301010803" pitchFamily="18" charset="0"/>
              </a:rPr>
              <a:t>sérologie (immunologie</a:t>
            </a:r>
            <a:r>
              <a:rPr lang="fr-FR" sz="2800" b="1" dirty="0">
                <a:latin typeface="Garamond" panose="02020404030301010803" pitchFamily="18" charset="0"/>
              </a:rPr>
              <a:t>), </a:t>
            </a:r>
            <a:r>
              <a:rPr lang="fr-FR" sz="2800" b="1" dirty="0" smtClean="0">
                <a:latin typeface="Garamond" panose="02020404030301010803" pitchFamily="18" charset="0"/>
              </a:rPr>
              <a:t>anatomo-pathologie (ANAPATH</a:t>
            </a:r>
            <a:r>
              <a:rPr lang="fr-FR" sz="2800" b="1" dirty="0">
                <a:latin typeface="Garamond" panose="02020404030301010803" pitchFamily="18" charset="0"/>
              </a:rPr>
              <a:t>), </a:t>
            </a:r>
            <a:r>
              <a:rPr lang="fr-FR" sz="2800" b="1" dirty="0" smtClean="0">
                <a:latin typeface="Garamond" panose="02020404030301010803" pitchFamily="18" charset="0"/>
              </a:rPr>
              <a:t>pharmacotoxicologie</a:t>
            </a:r>
            <a:r>
              <a:rPr lang="fr-FR" sz="2800" b="1" dirty="0">
                <a:latin typeface="Garamond" panose="02020404030301010803" pitchFamily="18" charset="0"/>
              </a:rPr>
              <a:t>, </a:t>
            </a:r>
            <a:r>
              <a:rPr lang="fr-FR" sz="2800" b="1" dirty="0" smtClean="0">
                <a:latin typeface="Garamond" panose="02020404030301010803" pitchFamily="18" charset="0"/>
              </a:rPr>
              <a:t>hématologie, …</a:t>
            </a:r>
          </a:p>
          <a:p>
            <a:pPr algn="just"/>
            <a:endParaRPr lang="fr-FR" sz="1600" b="1" dirty="0" smtClean="0">
              <a:latin typeface="Garamond" panose="02020404030301010803" pitchFamily="18" charset="0"/>
            </a:endParaRPr>
          </a:p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On les trouvent dans le secteur privé et dans le secteur publiques </a:t>
            </a:r>
          </a:p>
          <a:p>
            <a:pPr algn="just"/>
            <a:endParaRPr lang="fr-FR" sz="1600" b="1" dirty="0">
              <a:latin typeface="Garamond" panose="02020404030301010803" pitchFamily="18" charset="0"/>
            </a:endParaRPr>
          </a:p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Ils reçoivent des échantillons d’origine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humaine</a:t>
            </a:r>
            <a:r>
              <a:rPr lang="fr-FR" sz="2800" b="1" dirty="0" smtClean="0">
                <a:latin typeface="Garamond" panose="02020404030301010803" pitchFamily="18" charset="0"/>
              </a:rPr>
              <a:t> et / ou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animale</a:t>
            </a:r>
            <a:r>
              <a:rPr lang="fr-FR" sz="2800" b="1" dirty="0" smtClean="0">
                <a:latin typeface="Garamond" panose="02020404030301010803" pitchFamily="18" charset="0"/>
              </a:rPr>
              <a:t> et effectuent des analyses à l’instar de :  </a:t>
            </a:r>
            <a:endParaRPr lang="fr-FR" sz="2800" b="1" dirty="0">
              <a:latin typeface="Garamond" panose="02020404030301010803" pitchFamily="18" charset="0"/>
            </a:endParaRPr>
          </a:p>
          <a:p>
            <a:pPr algn="just"/>
            <a:endParaRPr lang="fr-FR" sz="2800" b="1" dirty="0" smtClean="0">
              <a:latin typeface="Garamond" panose="02020404030301010803" pitchFamily="18" charset="0"/>
            </a:endParaRPr>
          </a:p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 </a:t>
            </a:r>
            <a:endParaRPr lang="fr-FR" sz="2800" b="1" dirty="0">
              <a:latin typeface="Garamond" panose="02020404030301010803" pitchFamily="18" charset="0"/>
            </a:endParaRPr>
          </a:p>
          <a:p>
            <a:pPr algn="just"/>
            <a:endParaRPr lang="fr-FR" sz="2800" b="1" dirty="0">
              <a:latin typeface="Garamond" panose="02020404030301010803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lang="fr-FR" sz="3200" kern="0" dirty="0" smtClean="0">
                <a:latin typeface="Garamond" panose="02020404030301010803" pitchFamily="18" charset="0"/>
              </a:rPr>
              <a:t>2. </a:t>
            </a:r>
            <a:r>
              <a:rPr kumimoji="0" lang="fr-FR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Type de laboratoires </a:t>
            </a: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39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23529" y="1196752"/>
            <a:ext cx="8568952" cy="5517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>
              <a:buAutoNum type="arabicPeriod"/>
              <a:defRPr/>
            </a:pPr>
            <a:r>
              <a:rPr lang="fr-FR" sz="2800" b="1" kern="0" dirty="0">
                <a:solidFill>
                  <a:schemeClr val="tx1"/>
                </a:solidFill>
                <a:latin typeface="Garamond" panose="02020404030301010803" pitchFamily="18" charset="0"/>
              </a:rPr>
              <a:t>Qu’est-ce qu’un laboratoire ?</a:t>
            </a:r>
          </a:p>
          <a:p>
            <a:pPr marL="514350" indent="-514350">
              <a:buAutoNum type="arabicPeriod"/>
              <a:defRPr/>
            </a:pPr>
            <a:r>
              <a:rPr lang="fr-FR" sz="2800" b="1" kern="0" dirty="0" smtClean="0">
                <a:solidFill>
                  <a:schemeClr val="tx1"/>
                </a:solidFill>
                <a:latin typeface="Garamond" panose="02020404030301010803" pitchFamily="18" charset="0"/>
              </a:rPr>
              <a:t>Type de laboratoires</a:t>
            </a:r>
          </a:p>
          <a:p>
            <a:pPr marL="457200" indent="-457200">
              <a:buFontTx/>
              <a:buChar char="-"/>
            </a:pPr>
            <a:r>
              <a:rPr lang="fr-FR" sz="2800" b="1" dirty="0">
                <a:latin typeface="Garamond" panose="02020404030301010803" pitchFamily="18" charset="0"/>
              </a:rPr>
              <a:t>Laboratoire de Physicochimique</a:t>
            </a:r>
          </a:p>
          <a:p>
            <a:pPr marL="457200" indent="-457200">
              <a:buFontTx/>
              <a:buChar char="-"/>
            </a:pPr>
            <a:r>
              <a:rPr lang="fr-FR" sz="2800" b="1" dirty="0">
                <a:latin typeface="Garamond" panose="02020404030301010803" pitchFamily="18" charset="0"/>
              </a:rPr>
              <a:t>Laboratoire de Biochimie</a:t>
            </a:r>
          </a:p>
          <a:p>
            <a:pPr marL="457200" indent="-457200">
              <a:buFontTx/>
              <a:buChar char="-"/>
            </a:pPr>
            <a:r>
              <a:rPr lang="fr-FR" sz="2800" b="1" dirty="0">
                <a:latin typeface="Garamond" panose="02020404030301010803" pitchFamily="18" charset="0"/>
              </a:rPr>
              <a:t>Laboratoire d’Enzymologie/Enzymologie Appliquée</a:t>
            </a:r>
          </a:p>
          <a:p>
            <a:pPr marL="457200" indent="-457200">
              <a:buFontTx/>
              <a:buChar char="-"/>
            </a:pPr>
            <a:r>
              <a:rPr lang="fr-FR" sz="2800" b="1" dirty="0">
                <a:latin typeface="Garamond" panose="02020404030301010803" pitchFamily="18" charset="0"/>
              </a:rPr>
              <a:t>Laboratoire de Microbiologie</a:t>
            </a:r>
          </a:p>
          <a:p>
            <a:pPr marL="457200" indent="-457200">
              <a:buFontTx/>
              <a:buChar char="-"/>
            </a:pPr>
            <a:r>
              <a:rPr lang="fr-FR" sz="2800" b="1" dirty="0">
                <a:latin typeface="Garamond" panose="02020404030301010803" pitchFamily="18" charset="0"/>
              </a:rPr>
              <a:t>Laboratoire Organoleptique</a:t>
            </a:r>
          </a:p>
          <a:p>
            <a:pPr marL="457200" indent="-457200">
              <a:buFontTx/>
              <a:buChar char="-"/>
            </a:pPr>
            <a:r>
              <a:rPr lang="fr-FR" sz="2800" b="1" dirty="0">
                <a:latin typeface="Garamond" panose="02020404030301010803" pitchFamily="18" charset="0"/>
              </a:rPr>
              <a:t>Laboratoire de Métrologie</a:t>
            </a:r>
          </a:p>
          <a:p>
            <a:pPr marL="457200" indent="-457200">
              <a:buFontTx/>
              <a:buChar char="-"/>
            </a:pPr>
            <a:r>
              <a:rPr lang="fr-FR" sz="2800" b="1" dirty="0">
                <a:latin typeface="Garamond" panose="02020404030301010803" pitchFamily="18" charset="0"/>
              </a:rPr>
              <a:t>Laboratoire de Biologie Médicale</a:t>
            </a:r>
          </a:p>
          <a:p>
            <a:pPr marL="457200" indent="-457200">
              <a:buFontTx/>
              <a:buChar char="-"/>
            </a:pPr>
            <a:r>
              <a:rPr lang="fr-FR" sz="2800" b="1" dirty="0">
                <a:latin typeface="Garamond" panose="02020404030301010803" pitchFamily="18" charset="0"/>
              </a:rPr>
              <a:t>Autres types de laboratoires</a:t>
            </a:r>
            <a:endParaRPr lang="fr-FR" sz="2800" b="1" kern="0" dirty="0">
              <a:latin typeface="Garamond" panose="02020404030301010803" pitchFamily="18" charset="0"/>
            </a:endParaRPr>
          </a:p>
          <a:p>
            <a:pPr>
              <a:defRPr/>
            </a:pPr>
            <a:r>
              <a:rPr lang="fr-FR" sz="3600" b="1" kern="0" dirty="0" smtClean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</a:p>
          <a:p>
            <a:endParaRPr lang="fr-FR" sz="3600" kern="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kumimoji="0" lang="fr-FR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Section</a:t>
            </a: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1 : généralités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97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9512" y="1268760"/>
            <a:ext cx="8712967" cy="5589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 algn="just">
              <a:buFontTx/>
              <a:buChar char="-"/>
            </a:pPr>
            <a:r>
              <a:rPr lang="fr-FR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Examens de : biopsie</a:t>
            </a:r>
            <a:r>
              <a:rPr lang="fr-FR" sz="2800" b="1" dirty="0">
                <a:solidFill>
                  <a:schemeClr val="tx1"/>
                </a:solidFill>
                <a:latin typeface="Garamond" panose="02020404030301010803" pitchFamily="18" charset="0"/>
              </a:rPr>
              <a:t>, </a:t>
            </a:r>
            <a:r>
              <a:rPr lang="fr-FR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de pièces </a:t>
            </a:r>
            <a:r>
              <a:rPr lang="fr-FR" sz="2800" b="1" dirty="0">
                <a:solidFill>
                  <a:schemeClr val="tx1"/>
                </a:solidFill>
                <a:latin typeface="Garamond" panose="02020404030301010803" pitchFamily="18" charset="0"/>
              </a:rPr>
              <a:t>opératoires et la pratique des </a:t>
            </a:r>
            <a:r>
              <a:rPr lang="fr-FR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autopsies, …</a:t>
            </a:r>
          </a:p>
          <a:p>
            <a:pPr marL="457200" indent="-457200" algn="just">
              <a:buFontTx/>
              <a:buChar char="-"/>
            </a:pPr>
            <a:endParaRPr lang="fr-FR" sz="16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fr-FR" sz="2800" b="1" dirty="0">
                <a:solidFill>
                  <a:schemeClr val="tx1"/>
                </a:solidFill>
                <a:latin typeface="Garamond" panose="02020404030301010803" pitchFamily="18" charset="0"/>
              </a:rPr>
              <a:t>Dosage de </a:t>
            </a:r>
            <a:r>
              <a:rPr lang="fr-FR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molécules </a:t>
            </a:r>
            <a:r>
              <a:rPr lang="fr-FR" sz="2800" b="1" dirty="0">
                <a:solidFill>
                  <a:schemeClr val="tx1"/>
                </a:solidFill>
                <a:latin typeface="Garamond" panose="02020404030301010803" pitchFamily="18" charset="0"/>
              </a:rPr>
              <a:t>et des cellules du système </a:t>
            </a:r>
            <a:r>
              <a:rPr lang="fr-FR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immunitaire (</a:t>
            </a:r>
            <a:r>
              <a:rPr lang="fr-FR" sz="2800" b="1" dirty="0" err="1" smtClean="0">
                <a:solidFill>
                  <a:schemeClr val="tx1"/>
                </a:solidFill>
                <a:latin typeface="Garamond" panose="02020404030301010803" pitchFamily="18" charset="0"/>
              </a:rPr>
              <a:t>Igm</a:t>
            </a:r>
            <a:r>
              <a:rPr lang="fr-FR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, </a:t>
            </a:r>
            <a:r>
              <a:rPr lang="fr-FR" sz="2800" b="1" dirty="0" err="1" smtClean="0">
                <a:solidFill>
                  <a:schemeClr val="tx1"/>
                </a:solidFill>
                <a:latin typeface="Garamond" panose="02020404030301010803" pitchFamily="18" charset="0"/>
              </a:rPr>
              <a:t>Igg</a:t>
            </a:r>
            <a:r>
              <a:rPr lang="fr-FR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, …)</a:t>
            </a:r>
          </a:p>
          <a:p>
            <a:pPr marL="457200" indent="-457200" algn="just">
              <a:buFontTx/>
              <a:buChar char="-"/>
            </a:pPr>
            <a:endParaRPr lang="fr-FR" sz="16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fr-FR" sz="2800" b="1" dirty="0">
                <a:latin typeface="Garamond" panose="02020404030301010803" pitchFamily="18" charset="0"/>
              </a:rPr>
              <a:t>Dépistage </a:t>
            </a:r>
            <a:r>
              <a:rPr lang="fr-FR" sz="2800" b="1" dirty="0" smtClean="0">
                <a:latin typeface="Garamond" panose="02020404030301010803" pitchFamily="18" charset="0"/>
              </a:rPr>
              <a:t>: HIV</a:t>
            </a:r>
            <a:r>
              <a:rPr lang="fr-FR" sz="2800" b="1" dirty="0">
                <a:latin typeface="Garamond" panose="02020404030301010803" pitchFamily="18" charset="0"/>
              </a:rPr>
              <a:t>, </a:t>
            </a:r>
            <a:r>
              <a:rPr lang="fr-FR" sz="2800" b="1" dirty="0" smtClean="0">
                <a:latin typeface="Garamond" panose="02020404030301010803" pitchFamily="18" charset="0"/>
              </a:rPr>
              <a:t>Hépatite, typage de Microbe, ….</a:t>
            </a:r>
            <a:endParaRPr lang="fr-FR" sz="2800" b="1" dirty="0">
              <a:latin typeface="Garamond" panose="02020404030301010803" pitchFamily="18" charset="0"/>
            </a:endParaRPr>
          </a:p>
          <a:p>
            <a:pPr marL="457200" indent="-457200" algn="just">
              <a:buFontTx/>
              <a:buChar char="-"/>
            </a:pPr>
            <a:endParaRPr lang="fr-FR" sz="1600" b="1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Dosages de médicaments </a:t>
            </a:r>
            <a:r>
              <a:rPr lang="fr-FR" sz="2800" b="1" dirty="0">
                <a:solidFill>
                  <a:schemeClr val="tx1"/>
                </a:solidFill>
                <a:latin typeface="Garamond" panose="02020404030301010803" pitchFamily="18" charset="0"/>
              </a:rPr>
              <a:t>et de toxines </a:t>
            </a:r>
            <a:r>
              <a:rPr lang="fr-FR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divers</a:t>
            </a:r>
          </a:p>
          <a:p>
            <a:pPr algn="just"/>
            <a:endParaRPr lang="fr-FR" sz="1600" b="1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fr-FR" sz="2800" b="1" dirty="0">
                <a:solidFill>
                  <a:schemeClr val="tx1"/>
                </a:solidFill>
                <a:latin typeface="Garamond" panose="02020404030301010803" pitchFamily="18" charset="0"/>
              </a:rPr>
              <a:t>Étude </a:t>
            </a:r>
            <a:r>
              <a:rPr lang="fr-FR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des aspects </a:t>
            </a:r>
            <a:r>
              <a:rPr lang="fr-FR" sz="2800" b="1" dirty="0">
                <a:solidFill>
                  <a:schemeClr val="tx1"/>
                </a:solidFill>
                <a:latin typeface="Garamond" panose="02020404030301010803" pitchFamily="18" charset="0"/>
              </a:rPr>
              <a:t>morphologiques, </a:t>
            </a:r>
            <a:r>
              <a:rPr lang="fr-FR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physiologiques de sang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…</a:t>
            </a:r>
          </a:p>
          <a:p>
            <a:pPr marL="457200" indent="-457200" algn="just">
              <a:buFontTx/>
              <a:buChar char="-"/>
            </a:pPr>
            <a:endParaRPr lang="fr-FR" sz="28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457200" indent="-457200" algn="just">
              <a:buFontTx/>
              <a:buChar char="-"/>
            </a:pPr>
            <a:endParaRPr lang="fr-FR" sz="2800" b="1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just"/>
            <a:r>
              <a:rPr lang="fr-FR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  <a:endParaRPr lang="fr-FR" sz="28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just"/>
            <a:endParaRPr lang="fr-FR" sz="2800" b="1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lang="fr-FR" sz="3200" kern="0" dirty="0" smtClean="0">
                <a:latin typeface="Garamond" panose="02020404030301010803" pitchFamily="18" charset="0"/>
              </a:rPr>
              <a:t>2. </a:t>
            </a:r>
            <a:r>
              <a:rPr kumimoji="0" lang="fr-FR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Type de laboratoires </a:t>
            </a: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23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9512" y="1412776"/>
            <a:ext cx="8712967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	Laboratoires de Métrologie</a:t>
            </a:r>
            <a:endParaRPr lang="fr-FR" sz="2800" b="1" dirty="0">
              <a:solidFill>
                <a:srgbClr val="0000CC"/>
              </a:solidFill>
              <a:latin typeface="Garamond" panose="02020404030301010803" pitchFamily="18" charset="0"/>
            </a:endParaRPr>
          </a:p>
          <a:p>
            <a:pPr algn="just"/>
            <a:endParaRPr lang="fr-FR" sz="1800" b="1" dirty="0" smtClean="0">
              <a:latin typeface="Garamond" panose="02020404030301010803" pitchFamily="18" charset="0"/>
            </a:endParaRPr>
          </a:p>
          <a:p>
            <a:pPr algn="just"/>
            <a:r>
              <a:rPr lang="fr-FR" sz="2800" b="1" dirty="0">
                <a:latin typeface="Garamond" panose="02020404030301010803" pitchFamily="18" charset="0"/>
              </a:rPr>
              <a:t>Ces laboratoires </a:t>
            </a:r>
            <a:r>
              <a:rPr lang="fr-FR" sz="2800" b="1" dirty="0" smtClean="0">
                <a:latin typeface="Garamond" panose="02020404030301010803" pitchFamily="18" charset="0"/>
              </a:rPr>
              <a:t>exercent un </a:t>
            </a:r>
            <a:r>
              <a:rPr lang="fr-FR" sz="2800" b="1" dirty="0">
                <a:latin typeface="Garamond" panose="02020404030301010803" pitchFamily="18" charset="0"/>
              </a:rPr>
              <a:t>ensemble </a:t>
            </a:r>
            <a:r>
              <a:rPr lang="fr-FR" sz="2800" b="1" dirty="0" smtClean="0">
                <a:latin typeface="Garamond" panose="02020404030301010803" pitchFamily="18" charset="0"/>
              </a:rPr>
              <a:t>d'opérations qui sont nécessaires </a:t>
            </a:r>
            <a:r>
              <a:rPr lang="fr-FR" sz="2800" b="1" dirty="0">
                <a:latin typeface="Garamond" panose="02020404030301010803" pitchFamily="18" charset="0"/>
              </a:rPr>
              <a:t>pour s'assurer qu'un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équipement de mesure</a:t>
            </a:r>
            <a:r>
              <a:rPr lang="fr-FR" sz="2800" b="1" dirty="0" smtClean="0">
                <a:latin typeface="Garamond" panose="02020404030301010803" pitchFamily="18" charset="0"/>
              </a:rPr>
              <a:t> répond </a:t>
            </a:r>
            <a:r>
              <a:rPr lang="fr-FR" sz="2800" b="1" dirty="0">
                <a:latin typeface="Garamond" panose="02020404030301010803" pitchFamily="18" charset="0"/>
              </a:rPr>
              <a:t>aux </a:t>
            </a:r>
            <a:r>
              <a:rPr lang="fr-FR" sz="2800" b="1" dirty="0" smtClean="0">
                <a:latin typeface="Garamond" panose="02020404030301010803" pitchFamily="18" charset="0"/>
              </a:rPr>
              <a:t>exigences correspondant </a:t>
            </a:r>
            <a:r>
              <a:rPr lang="fr-FR" sz="2800" b="1" dirty="0">
                <a:latin typeface="Garamond" panose="02020404030301010803" pitchFamily="18" charset="0"/>
              </a:rPr>
              <a:t>à l'utilisation prévue, Elle comprend </a:t>
            </a:r>
            <a:r>
              <a:rPr lang="fr-FR" sz="2800" b="1" dirty="0" smtClean="0">
                <a:latin typeface="Garamond" panose="02020404030301010803" pitchFamily="18" charset="0"/>
              </a:rPr>
              <a:t>: </a:t>
            </a:r>
          </a:p>
          <a:p>
            <a:pPr algn="just"/>
            <a:endParaRPr lang="fr-FR" sz="1600" b="1" dirty="0" smtClean="0">
              <a:latin typeface="Garamond" panose="02020404030301010803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Vérification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Étalonnage 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Maintenance 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Réparation</a:t>
            </a:r>
          </a:p>
          <a:p>
            <a:pPr algn="just"/>
            <a:r>
              <a:rPr lang="fr-FR" sz="2800" b="1" dirty="0">
                <a:latin typeface="Garamond" panose="02020404030301010803" pitchFamily="18" charset="0"/>
              </a:rPr>
              <a:t> </a:t>
            </a:r>
            <a:endParaRPr lang="fr-FR" sz="2800" b="1" dirty="0" smtClean="0">
              <a:latin typeface="Garamond" panose="02020404030301010803" pitchFamily="18" charset="0"/>
            </a:endParaRPr>
          </a:p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 </a:t>
            </a:r>
          </a:p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 </a:t>
            </a:r>
            <a:endParaRPr lang="fr-FR" sz="2800" b="1" dirty="0">
              <a:latin typeface="Garamond" panose="02020404030301010803" pitchFamily="18" charset="0"/>
            </a:endParaRPr>
          </a:p>
          <a:p>
            <a:pPr algn="just"/>
            <a:endParaRPr lang="fr-FR" sz="2800" b="1" dirty="0">
              <a:latin typeface="Garamond" panose="02020404030301010803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lang="fr-FR" sz="3200" kern="0" dirty="0" smtClean="0">
                <a:latin typeface="Garamond" panose="02020404030301010803" pitchFamily="18" charset="0"/>
              </a:rPr>
              <a:t>2. </a:t>
            </a:r>
            <a:r>
              <a:rPr kumimoji="0" lang="fr-FR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Type de laboratoires </a:t>
            </a: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  <p:pic>
        <p:nvPicPr>
          <p:cNvPr id="1031" name="Picture 7" descr="http://www.sofimae.fr/images/fleche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8" y="-304800"/>
            <a:ext cx="38100" cy="6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sofimae.fr/images/fleche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8" y="-152400"/>
            <a:ext cx="38100" cy="6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http://www.sofimae.fr/images/fleche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8" y="0"/>
            <a:ext cx="38100" cy="6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sofimae.fr/images/fleche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8" y="152400"/>
            <a:ext cx="38100" cy="6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25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9512" y="1340768"/>
            <a:ext cx="8712967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	Laboratoires organoleptique </a:t>
            </a:r>
            <a:endParaRPr lang="fr-FR" sz="2800" b="1" dirty="0">
              <a:solidFill>
                <a:srgbClr val="0000CC"/>
              </a:solidFill>
              <a:latin typeface="Garamond" panose="02020404030301010803" pitchFamily="18" charset="0"/>
            </a:endParaRPr>
          </a:p>
          <a:p>
            <a:pPr algn="just"/>
            <a:endParaRPr lang="fr-FR" sz="2800" b="1" dirty="0" smtClean="0">
              <a:latin typeface="Garamond" panose="02020404030301010803" pitchFamily="18" charset="0"/>
            </a:endParaRPr>
          </a:p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Ce type de laboratoires utilise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les sens de l’homme </a:t>
            </a:r>
            <a:r>
              <a:rPr lang="fr-FR" sz="2800" b="1" dirty="0">
                <a:latin typeface="Garamond" panose="02020404030301010803" pitchFamily="18" charset="0"/>
              </a:rPr>
              <a:t>pour connaître et décrire les caractéristiques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organoleptiques</a:t>
            </a:r>
            <a:r>
              <a:rPr lang="fr-FR" sz="2800" b="1" dirty="0">
                <a:latin typeface="Garamond" panose="02020404030301010803" pitchFamily="18" charset="0"/>
              </a:rPr>
              <a:t> d’un </a:t>
            </a:r>
            <a:r>
              <a:rPr lang="fr-FR" sz="2800" b="1" dirty="0" smtClean="0">
                <a:latin typeface="Garamond" panose="02020404030301010803" pitchFamily="18" charset="0"/>
              </a:rPr>
              <a:t>produit alimentaire : </a:t>
            </a:r>
          </a:p>
          <a:p>
            <a:pPr algn="just"/>
            <a:endParaRPr lang="fr-FR" sz="2800" b="1" dirty="0">
              <a:latin typeface="Garamond" panose="02020404030301010803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L’analyse </a:t>
            </a:r>
            <a:r>
              <a:rPr lang="fr-FR" sz="2800" b="1" dirty="0">
                <a:latin typeface="Garamond" panose="02020404030301010803" pitchFamily="18" charset="0"/>
              </a:rPr>
              <a:t>est dite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sensorielle</a:t>
            </a:r>
            <a:r>
              <a:rPr lang="fr-FR" sz="2800" b="1" dirty="0" smtClean="0">
                <a:latin typeface="Garamond" panose="02020404030301010803" pitchFamily="18" charset="0"/>
              </a:rPr>
              <a:t>, et </a:t>
            </a:r>
            <a:endParaRPr lang="fr-FR" sz="2800" b="1" dirty="0">
              <a:latin typeface="Garamond" panose="02020404030301010803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L’instrument de mesure est l’homme au moyen de ces 5 sens : </a:t>
            </a:r>
          </a:p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 </a:t>
            </a:r>
            <a:endParaRPr lang="fr-FR" sz="2800" b="1" dirty="0">
              <a:latin typeface="Garamond" panose="02020404030301010803" pitchFamily="18" charset="0"/>
            </a:endParaRPr>
          </a:p>
          <a:p>
            <a:pPr algn="just"/>
            <a:endParaRPr lang="fr-FR" sz="2800" b="1" dirty="0">
              <a:latin typeface="Garamond" panose="02020404030301010803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lang="fr-FR" sz="3200" kern="0" dirty="0" smtClean="0">
                <a:latin typeface="Garamond" panose="02020404030301010803" pitchFamily="18" charset="0"/>
              </a:rPr>
              <a:t>2. </a:t>
            </a:r>
            <a:r>
              <a:rPr kumimoji="0" lang="fr-FR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Type de laboratoires </a:t>
            </a: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12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51520" y="1340768"/>
            <a:ext cx="8784976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514350" indent="-514350" algn="just">
              <a:buAutoNum type="arabicPeriod"/>
            </a:pPr>
            <a:r>
              <a:rPr lang="fr-FR" sz="2800" b="1" dirty="0">
                <a:latin typeface="Garamond" panose="02020404030301010803" pitchFamily="18" charset="0"/>
              </a:rPr>
              <a:t>Vision </a:t>
            </a:r>
            <a:r>
              <a:rPr lang="fr-FR" sz="2800" b="1" dirty="0" smtClean="0">
                <a:latin typeface="Garamond" panose="02020404030301010803" pitchFamily="18" charset="0"/>
              </a:rPr>
              <a:t>(la </a:t>
            </a:r>
            <a:r>
              <a:rPr lang="fr-FR" sz="2800" b="1" dirty="0">
                <a:latin typeface="Garamond" panose="02020404030301010803" pitchFamily="18" charset="0"/>
              </a:rPr>
              <a:t>couleur </a:t>
            </a:r>
            <a:r>
              <a:rPr lang="fr-FR" sz="2800" b="1" dirty="0" smtClean="0">
                <a:latin typeface="Garamond" panose="02020404030301010803" pitchFamily="18" charset="0"/>
              </a:rPr>
              <a:t>= qualité </a:t>
            </a:r>
            <a:r>
              <a:rPr lang="fr-FR" sz="2800" b="1" dirty="0">
                <a:latin typeface="Garamond" panose="02020404030301010803" pitchFamily="18" charset="0"/>
              </a:rPr>
              <a:t>et </a:t>
            </a:r>
            <a:r>
              <a:rPr lang="fr-FR" sz="2800" b="1" dirty="0" smtClean="0">
                <a:latin typeface="Garamond" panose="02020404030301010803" pitchFamily="18" charset="0"/>
              </a:rPr>
              <a:t>intensité, la </a:t>
            </a:r>
            <a:r>
              <a:rPr lang="fr-FR" sz="2800" b="1" dirty="0">
                <a:latin typeface="Garamond" panose="02020404030301010803" pitchFamily="18" charset="0"/>
              </a:rPr>
              <a:t>forme </a:t>
            </a:r>
            <a:r>
              <a:rPr lang="fr-FR" sz="2800" b="1" dirty="0" smtClean="0">
                <a:latin typeface="Garamond" panose="02020404030301010803" pitchFamily="18" charset="0"/>
              </a:rPr>
              <a:t>= information </a:t>
            </a:r>
            <a:r>
              <a:rPr lang="fr-FR" sz="2800" b="1" dirty="0">
                <a:latin typeface="Garamond" panose="02020404030301010803" pitchFamily="18" charset="0"/>
              </a:rPr>
              <a:t>sur la </a:t>
            </a:r>
            <a:r>
              <a:rPr lang="fr-FR" sz="2800" b="1" dirty="0" smtClean="0">
                <a:latin typeface="Garamond" panose="02020404030301010803" pitchFamily="18" charset="0"/>
              </a:rPr>
              <a:t>texture, le mouvement)</a:t>
            </a:r>
          </a:p>
          <a:p>
            <a:pPr marL="514350" indent="-514350" algn="just">
              <a:buAutoNum type="arabicPeriod"/>
            </a:pPr>
            <a:endParaRPr lang="fr-FR" sz="2800" b="1" dirty="0" smtClean="0">
              <a:latin typeface="Garamond" panose="02020404030301010803" pitchFamily="18" charset="0"/>
            </a:endParaRPr>
          </a:p>
          <a:p>
            <a:pPr marL="514350" indent="-514350" algn="just">
              <a:buAutoNum type="arabicPeriod"/>
            </a:pPr>
            <a:r>
              <a:rPr lang="fr-FR" sz="2800" b="1" dirty="0" smtClean="0">
                <a:latin typeface="Garamond" panose="02020404030301010803" pitchFamily="18" charset="0"/>
              </a:rPr>
              <a:t>Odorat (odeur </a:t>
            </a:r>
            <a:r>
              <a:rPr lang="fr-FR" sz="2800" b="1" dirty="0">
                <a:latin typeface="Garamond" panose="02020404030301010803" pitchFamily="18" charset="0"/>
              </a:rPr>
              <a:t>et </a:t>
            </a:r>
            <a:r>
              <a:rPr lang="fr-FR" sz="2800" b="1" dirty="0" smtClean="0">
                <a:latin typeface="Garamond" panose="02020404030301010803" pitchFamily="18" charset="0"/>
              </a:rPr>
              <a:t>arôme)</a:t>
            </a:r>
          </a:p>
          <a:p>
            <a:pPr marL="514350" indent="-514350" algn="just">
              <a:buAutoNum type="arabicPeriod"/>
            </a:pPr>
            <a:endParaRPr lang="fr-FR" sz="2800" b="1" dirty="0" smtClean="0">
              <a:latin typeface="Garamond" panose="02020404030301010803" pitchFamily="18" charset="0"/>
            </a:endParaRPr>
          </a:p>
          <a:p>
            <a:pPr marL="514350" indent="-514350" algn="just">
              <a:buAutoNum type="arabicPeriod"/>
            </a:pPr>
            <a:r>
              <a:rPr lang="fr-FR" sz="2800" b="1" dirty="0">
                <a:latin typeface="Garamond" panose="02020404030301010803" pitchFamily="18" charset="0"/>
              </a:rPr>
              <a:t>Somesthésie (</a:t>
            </a:r>
            <a:r>
              <a:rPr lang="fr-FR" sz="2800" b="1" dirty="0" smtClean="0">
                <a:latin typeface="Garamond" panose="02020404030301010803" pitchFamily="18" charset="0"/>
              </a:rPr>
              <a:t>toucher </a:t>
            </a:r>
            <a:r>
              <a:rPr lang="fr-FR" sz="2800" b="1" dirty="0">
                <a:latin typeface="Garamond" panose="02020404030301010803" pitchFamily="18" charset="0"/>
              </a:rPr>
              <a:t>= surface, </a:t>
            </a:r>
            <a:r>
              <a:rPr lang="fr-FR" sz="2800" b="1" dirty="0" smtClean="0">
                <a:latin typeface="Garamond" panose="02020404030301010803" pitchFamily="18" charset="0"/>
              </a:rPr>
              <a:t>chaud-froid, …)</a:t>
            </a:r>
          </a:p>
          <a:p>
            <a:pPr marL="514350" indent="-514350" algn="just">
              <a:buAutoNum type="arabicPeriod"/>
            </a:pPr>
            <a:endParaRPr lang="fr-FR" sz="2800" b="1" dirty="0" smtClean="0">
              <a:latin typeface="Garamond" panose="02020404030301010803" pitchFamily="18" charset="0"/>
            </a:endParaRPr>
          </a:p>
          <a:p>
            <a:pPr marL="514350" indent="-514350" algn="just">
              <a:buAutoNum type="arabicPeriod"/>
            </a:pPr>
            <a:r>
              <a:rPr lang="fr-FR" sz="2800" b="1" dirty="0">
                <a:latin typeface="Garamond" panose="02020404030301010803" pitchFamily="18" charset="0"/>
              </a:rPr>
              <a:t>Gout (sucré, salé, acide, </a:t>
            </a:r>
            <a:r>
              <a:rPr lang="fr-FR" sz="2800" b="1" dirty="0" smtClean="0">
                <a:latin typeface="Garamond" panose="02020404030301010803" pitchFamily="18" charset="0"/>
              </a:rPr>
              <a:t>amère, …)</a:t>
            </a:r>
          </a:p>
          <a:p>
            <a:pPr marL="514350" indent="-514350" algn="just">
              <a:buAutoNum type="arabicPeriod"/>
            </a:pPr>
            <a:endParaRPr lang="fr-FR" sz="2800" b="1" dirty="0">
              <a:latin typeface="Garamond" panose="02020404030301010803" pitchFamily="18" charset="0"/>
            </a:endParaRPr>
          </a:p>
          <a:p>
            <a:pPr marL="514350" indent="-514350" algn="just">
              <a:buAutoNum type="arabicPeriod"/>
            </a:pPr>
            <a:r>
              <a:rPr lang="fr-FR" sz="2800" b="1" dirty="0">
                <a:latin typeface="Garamond" panose="02020404030301010803" pitchFamily="18" charset="0"/>
              </a:rPr>
              <a:t>Audition (</a:t>
            </a:r>
            <a:r>
              <a:rPr lang="fr-FR" sz="2800" b="1" dirty="0" smtClean="0">
                <a:latin typeface="Garamond" panose="02020404030301010803" pitchFamily="18" charset="0"/>
              </a:rPr>
              <a:t>croquant, croustillant, …)</a:t>
            </a:r>
            <a:endParaRPr lang="fr-FR" sz="2800" b="1" dirty="0">
              <a:latin typeface="Garamond" panose="02020404030301010803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lang="fr-FR" sz="3200" kern="0" dirty="0" smtClean="0">
                <a:latin typeface="Garamond" panose="02020404030301010803" pitchFamily="18" charset="0"/>
              </a:rPr>
              <a:t>2. </a:t>
            </a:r>
            <a:r>
              <a:rPr kumimoji="0" lang="fr-FR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Type de laboratoires </a:t>
            </a: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51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9512" y="1340768"/>
            <a:ext cx="8712967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	Autres types de laboratoires </a:t>
            </a:r>
          </a:p>
          <a:p>
            <a:pPr algn="just"/>
            <a:endParaRPr lang="fr-FR" sz="1800" b="1" dirty="0" smtClean="0">
              <a:latin typeface="Garamond" panose="02020404030301010803" pitchFamily="18" charset="0"/>
            </a:endParaRPr>
          </a:p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Pour ces types, on peut citer tous le reste des laboratoires ayant des 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activités</a:t>
            </a:r>
            <a:r>
              <a:rPr lang="fr-FR" sz="2800" b="1" dirty="0" smtClean="0">
                <a:latin typeface="Garamond" panose="02020404030301010803" pitchFamily="18" charset="0"/>
              </a:rPr>
              <a:t> de 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recherches</a:t>
            </a:r>
            <a:r>
              <a:rPr lang="fr-FR" sz="2800" b="1" dirty="0" smtClean="0">
                <a:latin typeface="Garamond" panose="02020404030301010803" pitchFamily="18" charset="0"/>
              </a:rPr>
              <a:t>, 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d’analyses</a:t>
            </a:r>
            <a:r>
              <a:rPr lang="fr-FR" sz="2800" b="1" dirty="0" smtClean="0">
                <a:latin typeface="Garamond" panose="02020404030301010803" pitchFamily="18" charset="0"/>
              </a:rPr>
              <a:t> et des 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tests</a:t>
            </a:r>
            <a:r>
              <a:rPr lang="fr-FR" sz="2800" b="1" dirty="0" smtClean="0">
                <a:latin typeface="Garamond" panose="02020404030301010803" pitchFamily="18" charset="0"/>
              </a:rPr>
              <a:t>, en relation avec d’autres disciplines de 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sciences de la nature et de la vie</a:t>
            </a:r>
            <a:r>
              <a:rPr lang="fr-FR" sz="2800" b="1" dirty="0" smtClean="0">
                <a:latin typeface="Garamond" panose="02020404030301010803" pitchFamily="18" charset="0"/>
              </a:rPr>
              <a:t>, comme :</a:t>
            </a:r>
          </a:p>
          <a:p>
            <a:pPr algn="just"/>
            <a:endParaRPr lang="fr-FR" sz="2800" b="1" dirty="0">
              <a:latin typeface="Garamond" panose="02020404030301010803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Écologie et environnement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Géologie 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Zoologie et Botanique</a:t>
            </a:r>
          </a:p>
          <a:p>
            <a:pPr marL="457200" indent="-457200" algn="just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Analyses vétérinaire </a:t>
            </a:r>
          </a:p>
          <a:p>
            <a:pPr algn="just"/>
            <a:endParaRPr lang="fr-FR" sz="2800" b="1" dirty="0" smtClean="0">
              <a:latin typeface="Garamond" panose="02020404030301010803" pitchFamily="18" charset="0"/>
            </a:endParaRPr>
          </a:p>
          <a:p>
            <a:pPr algn="just"/>
            <a:r>
              <a:rPr lang="fr-FR" sz="2800" b="1" dirty="0" smtClean="0">
                <a:latin typeface="Garamond" panose="02020404030301010803" pitchFamily="18" charset="0"/>
              </a:rPr>
              <a:t> </a:t>
            </a:r>
            <a:endParaRPr lang="fr-FR" sz="2800" b="1" dirty="0">
              <a:latin typeface="Garamond" panose="02020404030301010803" pitchFamily="18" charset="0"/>
            </a:endParaRPr>
          </a:p>
          <a:p>
            <a:pPr algn="just"/>
            <a:endParaRPr lang="fr-FR" sz="2800" b="1" dirty="0">
              <a:latin typeface="Garamond" panose="02020404030301010803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lang="fr-FR" sz="3200" kern="0" dirty="0" smtClean="0">
                <a:latin typeface="Garamond" panose="02020404030301010803" pitchFamily="18" charset="0"/>
              </a:rPr>
              <a:t>2. </a:t>
            </a:r>
            <a:r>
              <a:rPr kumimoji="0" lang="fr-FR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Type de laboratoires </a:t>
            </a: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59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C23BDE-F8EE-4D0B-A6E0-17556F99542E}" type="slidenum">
              <a:rPr lang="fr-FR">
                <a:solidFill>
                  <a:srgbClr val="000099"/>
                </a:solidFill>
              </a:rPr>
              <a:pPr/>
              <a:t>25</a:t>
            </a:fld>
            <a:endParaRPr lang="fr-FR">
              <a:solidFill>
                <a:srgbClr val="000099"/>
              </a:solidFill>
            </a:endParaRPr>
          </a:p>
        </p:txBody>
      </p:sp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45444" name="Rectangle 4">
            <a:hlinkClick r:id="rId3"/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20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7573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9512" y="1412776"/>
            <a:ext cx="8784975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/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1. Qu’est-ce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qu’un laboratoire ?</a:t>
            </a:r>
          </a:p>
          <a:p>
            <a:pPr algn="just" eaLnBrk="1" hangingPunct="1"/>
            <a:endParaRPr lang="fr-FR" sz="1400" b="1" dirty="0">
              <a:solidFill>
                <a:srgbClr val="0000CC"/>
              </a:solidFill>
              <a:latin typeface="Garamond" panose="02020404030301010803" pitchFamily="18" charset="0"/>
            </a:endParaRPr>
          </a:p>
          <a:p>
            <a:pPr algn="just" eaLnBrk="1" hangingPunct="1"/>
            <a:r>
              <a:rPr lang="fr-FR" sz="2800" b="1" dirty="0">
                <a:latin typeface="Garamond" panose="02020404030301010803" pitchFamily="18" charset="0"/>
              </a:rPr>
              <a:t>Du latin </a:t>
            </a:r>
            <a:r>
              <a:rPr lang="fr-FR" sz="2800" b="1" i="1" dirty="0">
                <a:solidFill>
                  <a:srgbClr val="0000CC"/>
                </a:solidFill>
                <a:latin typeface="Garamond" panose="02020404030301010803" pitchFamily="18" charset="0"/>
              </a:rPr>
              <a:t>laboratorium</a:t>
            </a:r>
            <a:r>
              <a:rPr lang="fr-FR" sz="2800" b="1" dirty="0">
                <a:latin typeface="Garamond" panose="02020404030301010803" pitchFamily="18" charset="0"/>
              </a:rPr>
              <a:t> signifie lieu de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travail</a:t>
            </a:r>
            <a:r>
              <a:rPr lang="fr-FR" sz="2800" b="1" dirty="0">
                <a:latin typeface="Garamond" panose="02020404030301010803" pitchFamily="18" charset="0"/>
              </a:rPr>
              <a:t>, </a:t>
            </a:r>
          </a:p>
          <a:p>
            <a:pPr algn="just" eaLnBrk="1" hangingPunct="1"/>
            <a:endParaRPr lang="fr-FR" sz="1600" b="1" dirty="0">
              <a:latin typeface="Garamond" panose="02020404030301010803" pitchFamily="18" charset="0"/>
            </a:endParaRPr>
          </a:p>
          <a:p>
            <a:pPr algn="just" eaLnBrk="1" hangingPunct="1"/>
            <a:r>
              <a:rPr lang="fr-FR" sz="2800" b="1" dirty="0">
                <a:latin typeface="Garamond" panose="02020404030301010803" pitchFamily="18" charset="0"/>
              </a:rPr>
              <a:t>Est un espace qui </a:t>
            </a:r>
            <a:r>
              <a:rPr lang="fr-FR" sz="2800" b="1" dirty="0" smtClean="0">
                <a:latin typeface="Garamond" panose="02020404030301010803" pitchFamily="18" charset="0"/>
              </a:rPr>
              <a:t>rassemble : </a:t>
            </a:r>
            <a:endParaRPr lang="fr-FR" sz="2800" b="1" dirty="0">
              <a:latin typeface="Garamond" panose="02020404030301010803" pitchFamily="18" charset="0"/>
            </a:endParaRPr>
          </a:p>
          <a:p>
            <a:pPr algn="just" eaLnBrk="1" hangingPunct="1"/>
            <a:endParaRPr lang="fr-FR" sz="1800" b="1" dirty="0">
              <a:latin typeface="Garamond" panose="02020404030301010803" pitchFamily="18" charset="0"/>
            </a:endParaRPr>
          </a:p>
          <a:p>
            <a:pPr marL="342900" indent="-342900" algn="just" eaLnBrk="1" hangingPunct="1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les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moyens humains </a:t>
            </a:r>
            <a:r>
              <a:rPr lang="fr-FR" sz="2800" b="1" dirty="0">
                <a:latin typeface="Garamond" panose="02020404030301010803" pitchFamily="18" charset="0"/>
              </a:rPr>
              <a:t>(</a:t>
            </a:r>
            <a:r>
              <a:rPr lang="fr-FR" sz="2800" b="1" dirty="0" smtClean="0">
                <a:latin typeface="Garamond" panose="02020404030301010803" pitchFamily="18" charset="0"/>
              </a:rPr>
              <a:t>personnels : technique</a:t>
            </a:r>
            <a:r>
              <a:rPr lang="fr-FR" sz="2800" b="1" dirty="0">
                <a:latin typeface="Garamond" panose="02020404030301010803" pitchFamily="18" charset="0"/>
              </a:rPr>
              <a:t>, administrative et de soutien) et </a:t>
            </a:r>
            <a:endParaRPr lang="fr-FR" sz="2800" b="1" dirty="0" smtClean="0">
              <a:latin typeface="Garamond" panose="02020404030301010803" pitchFamily="18" charset="0"/>
            </a:endParaRPr>
          </a:p>
          <a:p>
            <a:pPr algn="just" eaLnBrk="1" hangingPunct="1"/>
            <a:endParaRPr lang="fr-FR" sz="1600" b="1" dirty="0" smtClean="0">
              <a:latin typeface="Garamond" panose="02020404030301010803" pitchFamily="18" charset="0"/>
            </a:endParaRPr>
          </a:p>
          <a:p>
            <a:pPr marL="342900" indent="-342900" algn="just" eaLnBrk="1" hangingPunct="1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les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moyens matériels </a:t>
            </a:r>
            <a:endParaRPr lang="fr-FR" sz="2800" b="1" dirty="0" smtClean="0">
              <a:solidFill>
                <a:srgbClr val="0000CC"/>
              </a:solidFill>
              <a:latin typeface="Garamond" panose="02020404030301010803" pitchFamily="18" charset="0"/>
            </a:endParaRPr>
          </a:p>
          <a:p>
            <a:pPr algn="just" eaLnBrk="1" hangingPunct="1"/>
            <a:r>
              <a:rPr lang="fr-FR" sz="2800" b="1" dirty="0" smtClean="0">
                <a:latin typeface="Garamond" panose="02020404030301010803" pitchFamily="18" charset="0"/>
              </a:rPr>
              <a:t>afin </a:t>
            </a:r>
            <a:r>
              <a:rPr lang="fr-FR" sz="2800" b="1" dirty="0">
                <a:latin typeface="Garamond" panose="02020404030301010803" pitchFamily="18" charset="0"/>
              </a:rPr>
              <a:t>d’exécuter une </a:t>
            </a:r>
            <a:r>
              <a:rPr lang="fr-FR" sz="2800" b="1" dirty="0" smtClean="0">
                <a:latin typeface="Garamond" panose="02020404030301010803" pitchFamily="18" charset="0"/>
              </a:rPr>
              <a:t>activité (recherches</a:t>
            </a:r>
            <a:r>
              <a:rPr lang="fr-FR" sz="2800" b="1" dirty="0">
                <a:latin typeface="Garamond" panose="02020404030301010803" pitchFamily="18" charset="0"/>
              </a:rPr>
              <a:t>, analyses, tests</a:t>
            </a:r>
            <a:r>
              <a:rPr lang="fr-FR" sz="2800" b="1" dirty="0" smtClean="0">
                <a:latin typeface="Garamond" panose="02020404030301010803" pitchFamily="18" charset="0"/>
              </a:rPr>
              <a:t>, ….)</a:t>
            </a:r>
            <a:endParaRPr lang="fr-FR" sz="2800" b="1" dirty="0">
              <a:latin typeface="Garamond" panose="02020404030301010803" pitchFamily="18" charset="0"/>
            </a:endParaRPr>
          </a:p>
          <a:p>
            <a:endParaRPr lang="fr-FR" sz="2800" kern="0" dirty="0">
              <a:latin typeface="Garamond" panose="02020404030301010803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lvl="0" indent="-419100">
              <a:defRPr/>
            </a:pPr>
            <a:r>
              <a:rPr lang="fr-FR" sz="3200" kern="0" dirty="0">
                <a:latin typeface="Garamond" panose="02020404030301010803" pitchFamily="18" charset="0"/>
              </a:rPr>
              <a:t>1. Qu’est-ce qu’un laboratoire ?</a:t>
            </a:r>
          </a:p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05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7505" y="1700808"/>
            <a:ext cx="4896544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/>
            <a:r>
              <a:rPr lang="fr-FR" sz="2800" b="1" dirty="0">
                <a:latin typeface="Garamond" panose="02020404030301010803" pitchFamily="18" charset="0"/>
              </a:rPr>
              <a:t>Un laboratoire type </a:t>
            </a:r>
            <a:r>
              <a:rPr lang="fr-FR" sz="2800" b="1" dirty="0" smtClean="0">
                <a:latin typeface="Garamond" panose="02020404030301010803" pitchFamily="18" charset="0"/>
              </a:rPr>
              <a:t>comporte :</a:t>
            </a:r>
            <a:endParaRPr lang="fr-FR" sz="2800" b="1" dirty="0">
              <a:latin typeface="Garamond" panose="02020404030301010803" pitchFamily="18" charset="0"/>
            </a:endParaRPr>
          </a:p>
          <a:p>
            <a:pPr algn="just" eaLnBrk="1" hangingPunct="1"/>
            <a:r>
              <a:rPr lang="fr-FR" sz="2800" b="1" dirty="0">
                <a:latin typeface="Garamond" panose="02020404030301010803" pitchFamily="18" charset="0"/>
              </a:rPr>
              <a:t> </a:t>
            </a:r>
          </a:p>
          <a:p>
            <a:pPr marL="342900" indent="-342900" algn="just" eaLnBrk="1" hangingPunct="1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Les 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installations</a:t>
            </a:r>
          </a:p>
          <a:p>
            <a:pPr marL="342900" indent="-342900" algn="just" eaLnBrk="1" hangingPunct="1">
              <a:buFontTx/>
              <a:buChar char="-"/>
            </a:pPr>
            <a:endParaRPr lang="fr-FR" sz="2800" b="1" dirty="0">
              <a:solidFill>
                <a:srgbClr val="0000CC"/>
              </a:solidFill>
              <a:latin typeface="Garamond" panose="02020404030301010803" pitchFamily="18" charset="0"/>
            </a:endParaRPr>
          </a:p>
          <a:p>
            <a:pPr marL="342900" indent="-342900" algn="just" eaLnBrk="1" hangingPunct="1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Le 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mobilier</a:t>
            </a:r>
            <a:endParaRPr lang="fr-FR" sz="2800" b="1" dirty="0" smtClean="0">
              <a:latin typeface="Garamond" panose="02020404030301010803" pitchFamily="18" charset="0"/>
            </a:endParaRPr>
          </a:p>
          <a:p>
            <a:pPr marL="342900" indent="-342900" algn="just" eaLnBrk="1" hangingPunct="1">
              <a:buFontTx/>
              <a:buChar char="-"/>
            </a:pPr>
            <a:endParaRPr lang="fr-FR" sz="2800" b="1" dirty="0">
              <a:solidFill>
                <a:srgbClr val="0000CC"/>
              </a:solidFill>
              <a:latin typeface="Garamond" panose="02020404030301010803" pitchFamily="18" charset="0"/>
            </a:endParaRPr>
          </a:p>
          <a:p>
            <a:pPr marL="342900" indent="-342900" algn="just" eaLnBrk="1" hangingPunct="1">
              <a:buFontTx/>
              <a:buChar char="-"/>
            </a:pP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L’équipement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.</a:t>
            </a:r>
            <a:r>
              <a:rPr lang="fr-FR" sz="2800" b="1" dirty="0">
                <a:latin typeface="Garamond" panose="02020404030301010803" pitchFamily="18" charset="0"/>
              </a:rPr>
              <a:t> </a:t>
            </a:r>
          </a:p>
          <a:p>
            <a:endParaRPr lang="fr-FR" sz="2800" kern="0" dirty="0">
              <a:latin typeface="Garamond" panose="02020404030301010803" pitchFamily="18" charset="0"/>
            </a:endParaRPr>
          </a:p>
        </p:txBody>
      </p:sp>
      <p:pic>
        <p:nvPicPr>
          <p:cNvPr id="6" name="Picture 7" descr="http://www.biocade-mobilier-labo.com/imagenes/photos/Mobilier/securite/armoires/apc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700" y="3209502"/>
            <a:ext cx="3743540" cy="273977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9" descr="http://kobelmedical.com/images/kobel-lab-equipemen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927" y="4266778"/>
            <a:ext cx="2952585" cy="261860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http://emsm.fr/wp-content/uploads/2010/06/laboratoire-equip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436" y="1264914"/>
            <a:ext cx="3902316" cy="30018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lvl="0" indent="-419100">
              <a:defRPr/>
            </a:pPr>
            <a:r>
              <a:rPr lang="fr-FR" sz="3200" kern="0" dirty="0">
                <a:latin typeface="Garamond" panose="02020404030301010803" pitchFamily="18" charset="0"/>
              </a:rPr>
              <a:t>1. Qu’est-ce qu’un laboratoire ?</a:t>
            </a:r>
          </a:p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11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84371" y="1700808"/>
            <a:ext cx="7902575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/>
            <a:r>
              <a:rPr lang="fr-FR" sz="2800" b="1" dirty="0">
                <a:latin typeface="Garamond" panose="02020404030301010803" pitchFamily="18" charset="0"/>
              </a:rPr>
              <a:t>Les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installations</a:t>
            </a:r>
            <a:r>
              <a:rPr lang="fr-FR" sz="2800" b="1" dirty="0">
                <a:latin typeface="Garamond" panose="02020404030301010803" pitchFamily="18" charset="0"/>
              </a:rPr>
              <a:t>, en plus du local aménagé, sont </a:t>
            </a:r>
            <a:r>
              <a:rPr lang="fr-FR" sz="2800" b="1" dirty="0" smtClean="0">
                <a:latin typeface="Garamond" panose="02020404030301010803" pitchFamily="18" charset="0"/>
              </a:rPr>
              <a:t>principalement : </a:t>
            </a:r>
            <a:endParaRPr lang="fr-FR" sz="2800" b="1" dirty="0">
              <a:latin typeface="Garamond" panose="02020404030301010803" pitchFamily="18" charset="0"/>
            </a:endParaRPr>
          </a:p>
          <a:p>
            <a:pPr algn="just" eaLnBrk="1" hangingPunct="1"/>
            <a:endParaRPr lang="fr-FR" sz="2800" b="1" dirty="0">
              <a:latin typeface="Garamond" panose="02020404030301010803" pitchFamily="18" charset="0"/>
            </a:endParaRPr>
          </a:p>
          <a:p>
            <a:pPr algn="just" eaLnBrk="1" hangingPunct="1"/>
            <a:r>
              <a:rPr lang="fr-FR" sz="2800" b="1" dirty="0">
                <a:latin typeface="Garamond" panose="02020404030301010803" pitchFamily="18" charset="0"/>
              </a:rPr>
              <a:t>Les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paillasses</a:t>
            </a:r>
            <a:r>
              <a:rPr lang="fr-FR" sz="2800" b="1" dirty="0">
                <a:latin typeface="Garamond" panose="02020404030301010803" pitchFamily="18" charset="0"/>
              </a:rPr>
              <a:t> (</a:t>
            </a:r>
            <a:r>
              <a:rPr lang="fr-FR" sz="2800" b="1" dirty="0" smtClean="0">
                <a:latin typeface="Garamond" panose="02020404030301010803" pitchFamily="18" charset="0"/>
              </a:rPr>
              <a:t>plan </a:t>
            </a:r>
            <a:r>
              <a:rPr lang="fr-FR" sz="2800" b="1" dirty="0">
                <a:latin typeface="Garamond" panose="02020404030301010803" pitchFamily="18" charset="0"/>
              </a:rPr>
              <a:t>de </a:t>
            </a:r>
            <a:r>
              <a:rPr lang="fr-FR" sz="2800" b="1" dirty="0" smtClean="0">
                <a:latin typeface="Garamond" panose="02020404030301010803" pitchFamily="18" charset="0"/>
              </a:rPr>
              <a:t>travail) qui peuvent </a:t>
            </a:r>
            <a:r>
              <a:rPr lang="fr-FR" sz="2800" b="1" dirty="0">
                <a:latin typeface="Garamond" panose="02020404030301010803" pitchFamily="18" charset="0"/>
              </a:rPr>
              <a:t>être </a:t>
            </a:r>
            <a:r>
              <a:rPr lang="fr-FR" sz="2800" b="1" dirty="0" smtClean="0">
                <a:latin typeface="Garamond" panose="02020404030301010803" pitchFamily="18" charset="0"/>
              </a:rPr>
              <a:t>: </a:t>
            </a:r>
          </a:p>
          <a:p>
            <a:pPr marL="457200" indent="-457200" algn="just" eaLnBrk="1" hangingPunct="1">
              <a:buFontTx/>
              <a:buChar char="-"/>
            </a:pP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construits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en dure </a:t>
            </a:r>
            <a:r>
              <a:rPr lang="fr-FR" sz="2800" b="1" dirty="0">
                <a:latin typeface="Garamond" panose="02020404030301010803" pitchFamily="18" charset="0"/>
              </a:rPr>
              <a:t>ou 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amovibles</a:t>
            </a:r>
            <a:endParaRPr lang="fr-FR" sz="2800" b="1" dirty="0">
              <a:latin typeface="Garamond" panose="02020404030301010803" pitchFamily="18" charset="0"/>
            </a:endParaRPr>
          </a:p>
          <a:p>
            <a:pPr marL="457200" indent="-457200" algn="just" eaLnBrk="1" hangingPunct="1">
              <a:buFontTx/>
              <a:buChar char="-"/>
            </a:pP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sèches</a:t>
            </a:r>
            <a:r>
              <a:rPr lang="fr-FR" sz="2800" b="1" dirty="0" smtClean="0">
                <a:latin typeface="Garamond" panose="02020404030301010803" pitchFamily="18" charset="0"/>
              </a:rPr>
              <a:t> </a:t>
            </a:r>
            <a:r>
              <a:rPr lang="fr-FR" sz="2800" b="1" dirty="0">
                <a:latin typeface="Garamond" panose="02020404030301010803" pitchFamily="18" charset="0"/>
              </a:rPr>
              <a:t>ou 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humides</a:t>
            </a:r>
            <a:endParaRPr lang="fr-FR" sz="2800" b="1" dirty="0">
              <a:latin typeface="Garamond" panose="02020404030301010803" pitchFamily="18" charset="0"/>
            </a:endParaRPr>
          </a:p>
          <a:p>
            <a:pPr marL="457200" indent="-457200" algn="just" eaLnBrk="1" hangingPunct="1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avec </a:t>
            </a:r>
            <a:r>
              <a:rPr lang="fr-FR" sz="2800" b="1" dirty="0">
                <a:latin typeface="Garamond" panose="02020404030301010803" pitchFamily="18" charset="0"/>
              </a:rPr>
              <a:t>ou sans dosseret (serre à ranger le matériels</a:t>
            </a:r>
            <a:r>
              <a:rPr lang="fr-FR" sz="2800" b="1" dirty="0" smtClean="0">
                <a:latin typeface="Garamond" panose="02020404030301010803" pitchFamily="18" charset="0"/>
              </a:rPr>
              <a:t>).</a:t>
            </a:r>
            <a:endParaRPr lang="fr-FR" sz="2800" b="1" dirty="0">
              <a:latin typeface="Garamond" panose="02020404030301010803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lvl="0" indent="-419100">
              <a:defRPr/>
            </a:pPr>
            <a:r>
              <a:rPr lang="fr-FR" sz="3200" kern="0" dirty="0">
                <a:latin typeface="Garamond" panose="02020404030301010803" pitchFamily="18" charset="0"/>
              </a:rPr>
              <a:t>1. Qu’est-ce qu’un laboratoire ?</a:t>
            </a:r>
          </a:p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38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84372" y="1772816"/>
            <a:ext cx="7902575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/>
            <a:r>
              <a:rPr lang="fr-FR" sz="2800" b="1" dirty="0">
                <a:latin typeface="Garamond" panose="02020404030301010803" pitchFamily="18" charset="0"/>
              </a:rPr>
              <a:t>Le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mobilier</a:t>
            </a:r>
            <a:r>
              <a:rPr lang="fr-FR" sz="2800" b="1" dirty="0">
                <a:latin typeface="Garamond" panose="02020404030301010803" pitchFamily="18" charset="0"/>
              </a:rPr>
              <a:t> est représenté par l’ensemble </a:t>
            </a:r>
            <a:r>
              <a:rPr lang="fr-FR" sz="2800" b="1" dirty="0" smtClean="0">
                <a:latin typeface="Garamond" panose="02020404030301010803" pitchFamily="18" charset="0"/>
              </a:rPr>
              <a:t>des :</a:t>
            </a:r>
            <a:endParaRPr lang="fr-FR" sz="2800" b="1" dirty="0">
              <a:latin typeface="Garamond" panose="02020404030301010803" pitchFamily="18" charset="0"/>
            </a:endParaRPr>
          </a:p>
          <a:p>
            <a:pPr algn="just" eaLnBrk="1" hangingPunct="1"/>
            <a:endParaRPr lang="fr-FR" sz="2800" b="1" dirty="0">
              <a:latin typeface="Garamond" panose="02020404030301010803" pitchFamily="18" charset="0"/>
            </a:endParaRPr>
          </a:p>
          <a:p>
            <a:pPr marL="342900" indent="-342900" algn="just" eaLnBrk="1" hangingPunct="1">
              <a:buFontTx/>
              <a:buChar char="-"/>
            </a:pP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Armoires</a:t>
            </a:r>
            <a:r>
              <a:rPr lang="fr-FR" sz="2800" b="1" dirty="0" smtClean="0">
                <a:latin typeface="Garamond" panose="02020404030301010803" pitchFamily="18" charset="0"/>
              </a:rPr>
              <a:t> </a:t>
            </a:r>
            <a:r>
              <a:rPr lang="fr-FR" sz="2800" b="1" dirty="0">
                <a:latin typeface="Garamond" panose="02020404030301010803" pitchFamily="18" charset="0"/>
              </a:rPr>
              <a:t>: métalliques, coffre-fort, </a:t>
            </a:r>
            <a:r>
              <a:rPr lang="fr-FR" sz="2800" b="1" dirty="0" smtClean="0">
                <a:latin typeface="Garamond" panose="02020404030301010803" pitchFamily="18" charset="0"/>
              </a:rPr>
              <a:t>vitrées</a:t>
            </a:r>
          </a:p>
          <a:p>
            <a:pPr marL="342900" indent="-342900" algn="just" eaLnBrk="1" hangingPunct="1">
              <a:buFontTx/>
              <a:buChar char="-"/>
            </a:pP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Tabourets</a:t>
            </a:r>
            <a:r>
              <a:rPr lang="fr-FR" sz="2800" b="1" dirty="0" smtClean="0">
                <a:latin typeface="Garamond" panose="02020404030301010803" pitchFamily="18" charset="0"/>
              </a:rPr>
              <a:t> </a:t>
            </a:r>
            <a:r>
              <a:rPr lang="fr-FR" sz="2800" b="1" dirty="0">
                <a:latin typeface="Garamond" panose="02020404030301010803" pitchFamily="18" charset="0"/>
              </a:rPr>
              <a:t>de </a:t>
            </a:r>
            <a:r>
              <a:rPr lang="fr-FR" sz="2800" b="1" dirty="0" smtClean="0">
                <a:latin typeface="Garamond" panose="02020404030301010803" pitchFamily="18" charset="0"/>
              </a:rPr>
              <a:t>manipulation</a:t>
            </a:r>
          </a:p>
          <a:p>
            <a:pPr marL="342900" indent="-342900" algn="just" eaLnBrk="1" hangingPunct="1">
              <a:buFontTx/>
              <a:buChar char="-"/>
            </a:pP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Chaises</a:t>
            </a:r>
          </a:p>
          <a:p>
            <a:pPr marL="342900" indent="-342900" algn="just" eaLnBrk="1" hangingPunct="1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Porte manteau</a:t>
            </a:r>
          </a:p>
          <a:p>
            <a:pPr marL="342900" indent="-342900" algn="just" eaLnBrk="1" hangingPunct="1">
              <a:buFontTx/>
              <a:buChar char="-"/>
            </a:pP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Bureau</a:t>
            </a:r>
            <a:r>
              <a:rPr lang="fr-FR" sz="2800" b="1" dirty="0">
                <a:latin typeface="Garamond" panose="02020404030301010803" pitchFamily="18" charset="0"/>
              </a:rPr>
              <a:t>.</a:t>
            </a:r>
          </a:p>
          <a:p>
            <a:endParaRPr lang="fr-FR" sz="2800" kern="0" dirty="0"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lvl="0" indent="-419100">
              <a:defRPr/>
            </a:pPr>
            <a:r>
              <a:rPr lang="fr-FR" sz="3200" kern="0" dirty="0">
                <a:latin typeface="Garamond" panose="02020404030301010803" pitchFamily="18" charset="0"/>
              </a:rPr>
              <a:t>1. Qu’est-ce qu’un laboratoire ?</a:t>
            </a:r>
          </a:p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37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043550"/>
            <a:ext cx="4920481" cy="28144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23528" y="1412776"/>
            <a:ext cx="8568952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/>
            <a:r>
              <a:rPr lang="fr-FR" sz="2800" b="1" dirty="0">
                <a:latin typeface="Garamond" panose="02020404030301010803" pitchFamily="18" charset="0"/>
              </a:rPr>
              <a:t>Et en dernier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l’équipement</a:t>
            </a:r>
            <a:r>
              <a:rPr lang="fr-FR" sz="2800" b="1" dirty="0">
                <a:latin typeface="Garamond" panose="02020404030301010803" pitchFamily="18" charset="0"/>
              </a:rPr>
              <a:t> dont on distingue 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2 types </a:t>
            </a:r>
            <a:r>
              <a:rPr lang="fr-FR" sz="2800" b="1" dirty="0">
                <a:latin typeface="Garamond" panose="02020404030301010803" pitchFamily="18" charset="0"/>
              </a:rPr>
              <a:t>:</a:t>
            </a:r>
          </a:p>
          <a:p>
            <a:pPr algn="just" eaLnBrk="1" hangingPunct="1"/>
            <a:endParaRPr lang="fr-FR" sz="2800" b="1" dirty="0">
              <a:latin typeface="Garamond" panose="02020404030301010803" pitchFamily="18" charset="0"/>
            </a:endParaRPr>
          </a:p>
          <a:p>
            <a:pPr algn="just" eaLnBrk="1" hangingPunct="1"/>
            <a:r>
              <a:rPr lang="fr-FR" sz="2800" b="1" dirty="0" smtClean="0">
                <a:latin typeface="Garamond" panose="02020404030301010803" pitchFamily="18" charset="0"/>
              </a:rPr>
              <a:t>(1) le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consommable</a:t>
            </a:r>
            <a:r>
              <a:rPr lang="fr-FR" sz="2800" b="1" dirty="0">
                <a:latin typeface="Garamond" panose="02020404030301010803" pitchFamily="18" charset="0"/>
              </a:rPr>
              <a:t> représenté essentiellement </a:t>
            </a:r>
            <a:r>
              <a:rPr lang="fr-FR" sz="2800" b="1" dirty="0" smtClean="0">
                <a:latin typeface="Garamond" panose="02020404030301010803" pitchFamily="18" charset="0"/>
              </a:rPr>
              <a:t>par :</a:t>
            </a:r>
            <a:endParaRPr lang="fr-FR" sz="2800" b="1" dirty="0">
              <a:latin typeface="Garamond" panose="02020404030301010803" pitchFamily="18" charset="0"/>
            </a:endParaRPr>
          </a:p>
          <a:p>
            <a:pPr algn="just" eaLnBrk="1" hangingPunct="1"/>
            <a:endParaRPr lang="fr-FR" sz="2800" b="1" dirty="0">
              <a:latin typeface="Garamond" panose="02020404030301010803" pitchFamily="18" charset="0"/>
            </a:endParaRPr>
          </a:p>
          <a:p>
            <a:pPr algn="just" eaLnBrk="1" hangingPunct="1"/>
            <a:r>
              <a:rPr lang="fr-FR" sz="2800" b="1" dirty="0">
                <a:latin typeface="Garamond" panose="02020404030301010803" pitchFamily="18" charset="0"/>
              </a:rPr>
              <a:t>La 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verrerie</a:t>
            </a:r>
            <a:r>
              <a:rPr lang="fr-FR" sz="2800" b="1" dirty="0">
                <a:latin typeface="Garamond" panose="02020404030301010803" pitchFamily="18" charset="0"/>
              </a:rPr>
              <a:t> </a:t>
            </a:r>
            <a:r>
              <a:rPr lang="fr-FR" sz="2800" b="1" dirty="0" smtClean="0">
                <a:latin typeface="Garamond" panose="02020404030301010803" pitchFamily="18" charset="0"/>
              </a:rPr>
              <a:t>: 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béchers</a:t>
            </a:r>
            <a:r>
              <a:rPr lang="fr-FR" sz="2800" b="1" dirty="0">
                <a:latin typeface="Garamond" panose="02020404030301010803" pitchFamily="18" charset="0"/>
              </a:rPr>
              <a:t>,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éprouvettes</a:t>
            </a:r>
            <a:r>
              <a:rPr lang="fr-FR" sz="2800" b="1" dirty="0">
                <a:latin typeface="Garamond" panose="02020404030301010803" pitchFamily="18" charset="0"/>
              </a:rPr>
              <a:t>,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fioles</a:t>
            </a:r>
            <a:r>
              <a:rPr lang="fr-FR" sz="2800" b="1" dirty="0">
                <a:latin typeface="Garamond" panose="02020404030301010803" pitchFamily="18" charset="0"/>
              </a:rPr>
              <a:t>,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pipettes</a:t>
            </a:r>
            <a:r>
              <a:rPr lang="fr-FR" sz="2800" b="1" dirty="0">
                <a:latin typeface="Garamond" panose="02020404030301010803" pitchFamily="18" charset="0"/>
              </a:rPr>
              <a:t>,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pissettes</a:t>
            </a:r>
            <a:r>
              <a:rPr lang="fr-FR" sz="2800" b="1" dirty="0">
                <a:latin typeface="Garamond" panose="02020404030301010803" pitchFamily="18" charset="0"/>
              </a:rPr>
              <a:t>, etc</a:t>
            </a:r>
            <a:r>
              <a:rPr lang="fr-FR" sz="2800" b="1" dirty="0" smtClean="0">
                <a:latin typeface="Garamond" panose="02020404030301010803" pitchFamily="18" charset="0"/>
              </a:rPr>
              <a:t>…</a:t>
            </a:r>
          </a:p>
          <a:p>
            <a:pPr algn="just" eaLnBrk="1" hangingPunct="1"/>
            <a:endParaRPr lang="fr-FR" sz="2800" b="1" dirty="0">
              <a:latin typeface="Garamond" panose="02020404030301010803" pitchFamily="18" charset="0"/>
            </a:endParaRPr>
          </a:p>
          <a:p>
            <a:pPr algn="just" eaLnBrk="1" hangingPunct="1"/>
            <a:endParaRPr lang="fr-FR" sz="2800" b="1" dirty="0">
              <a:latin typeface="Garamond" panose="02020404030301010803" pitchFamily="18" charset="0"/>
            </a:endParaRPr>
          </a:p>
          <a:p>
            <a:endParaRPr lang="fr-FR" sz="2800" kern="0" dirty="0"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lvl="0" indent="-419100">
              <a:defRPr/>
            </a:pPr>
            <a:r>
              <a:rPr lang="fr-FR" sz="3200" kern="0" dirty="0">
                <a:latin typeface="Garamond" panose="02020404030301010803" pitchFamily="18" charset="0"/>
              </a:rPr>
              <a:t>1. Qu’est-ce qu’un laboratoire ?</a:t>
            </a:r>
          </a:p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340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79512" y="1700808"/>
            <a:ext cx="8712968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/>
            <a:r>
              <a:rPr lang="fr-FR" sz="2800" b="1" dirty="0" smtClean="0">
                <a:latin typeface="Garamond" panose="02020404030301010803" pitchFamily="18" charset="0"/>
              </a:rPr>
              <a:t>(2) </a:t>
            </a:r>
            <a:r>
              <a:rPr lang="fr-FR" sz="2800" b="1" dirty="0">
                <a:latin typeface="Garamond" panose="02020404030301010803" pitchFamily="18" charset="0"/>
              </a:rPr>
              <a:t>l</a:t>
            </a:r>
            <a:r>
              <a:rPr lang="fr-FR" sz="2800" b="1" dirty="0" smtClean="0">
                <a:latin typeface="Garamond" panose="02020404030301010803" pitchFamily="18" charset="0"/>
              </a:rPr>
              <a:t>e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non consommable </a:t>
            </a:r>
            <a:r>
              <a:rPr lang="fr-FR" sz="2800" b="1" dirty="0">
                <a:latin typeface="Garamond" panose="02020404030301010803" pitchFamily="18" charset="0"/>
              </a:rPr>
              <a:t>représenté </a:t>
            </a:r>
            <a:r>
              <a:rPr lang="fr-FR" sz="2800" b="1" dirty="0" smtClean="0">
                <a:latin typeface="Garamond" panose="02020404030301010803" pitchFamily="18" charset="0"/>
              </a:rPr>
              <a:t>par :</a:t>
            </a:r>
            <a:endParaRPr lang="fr-FR" sz="2800" b="1" dirty="0">
              <a:latin typeface="Garamond" panose="02020404030301010803" pitchFamily="18" charset="0"/>
            </a:endParaRPr>
          </a:p>
          <a:p>
            <a:pPr algn="just" eaLnBrk="1" hangingPunct="1"/>
            <a:endParaRPr lang="fr-FR" sz="2800" b="1" dirty="0">
              <a:latin typeface="Garamond" panose="02020404030301010803" pitchFamily="18" charset="0"/>
            </a:endParaRPr>
          </a:p>
          <a:p>
            <a:pPr marL="457200" indent="-457200" algn="just" eaLnBrk="1" hangingPunct="1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Les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appareils</a:t>
            </a:r>
            <a:r>
              <a:rPr lang="fr-FR" sz="2800" b="1" dirty="0">
                <a:latin typeface="Garamond" panose="02020404030301010803" pitchFamily="18" charset="0"/>
              </a:rPr>
              <a:t> de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mesure </a:t>
            </a:r>
            <a:r>
              <a:rPr lang="fr-FR" sz="2800" b="1" dirty="0">
                <a:latin typeface="Garamond" panose="02020404030301010803" pitchFamily="18" charset="0"/>
              </a:rPr>
              <a:t>=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analyses</a:t>
            </a:r>
            <a:r>
              <a:rPr lang="fr-FR" sz="2800" b="1" dirty="0">
                <a:latin typeface="Garamond" panose="02020404030301010803" pitchFamily="18" charset="0"/>
              </a:rPr>
              <a:t>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quantitative</a:t>
            </a:r>
            <a:r>
              <a:rPr lang="fr-FR" sz="2800" b="1" dirty="0">
                <a:latin typeface="Garamond" panose="02020404030301010803" pitchFamily="18" charset="0"/>
              </a:rPr>
              <a:t> :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balances</a:t>
            </a:r>
            <a:r>
              <a:rPr lang="fr-FR" sz="2800" b="1" dirty="0">
                <a:latin typeface="Garamond" panose="02020404030301010803" pitchFamily="18" charset="0"/>
              </a:rPr>
              <a:t>,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centrifugeuse</a:t>
            </a:r>
            <a:r>
              <a:rPr lang="fr-FR" sz="2800" b="1" dirty="0">
                <a:latin typeface="Garamond" panose="02020404030301010803" pitchFamily="18" charset="0"/>
              </a:rPr>
              <a:t>,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polarimètre</a:t>
            </a:r>
            <a:r>
              <a:rPr lang="fr-FR" sz="2800" b="1" dirty="0">
                <a:latin typeface="Garamond" panose="02020404030301010803" pitchFamily="18" charset="0"/>
              </a:rPr>
              <a:t>,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pH</a:t>
            </a:r>
            <a:r>
              <a:rPr lang="fr-FR" sz="2800" b="1" dirty="0">
                <a:latin typeface="Garamond" panose="02020404030301010803" pitchFamily="18" charset="0"/>
              </a:rPr>
              <a:t>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mètre</a:t>
            </a:r>
            <a:r>
              <a:rPr lang="fr-FR" sz="2800" b="1" dirty="0">
                <a:latin typeface="Garamond" panose="02020404030301010803" pitchFamily="18" charset="0"/>
              </a:rPr>
              <a:t>,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colorimètre</a:t>
            </a:r>
            <a:r>
              <a:rPr lang="fr-FR" sz="2800" b="1" dirty="0">
                <a:latin typeface="Garamond" panose="02020404030301010803" pitchFamily="18" charset="0"/>
              </a:rPr>
              <a:t>,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photomètre</a:t>
            </a:r>
            <a:r>
              <a:rPr lang="fr-FR" sz="2800" b="1" dirty="0" smtClean="0">
                <a:latin typeface="Garamond" panose="02020404030301010803" pitchFamily="18" charset="0"/>
              </a:rPr>
              <a:t>, …) </a:t>
            </a:r>
            <a:endParaRPr lang="fr-FR" sz="2800" b="1" dirty="0">
              <a:latin typeface="Garamond" panose="02020404030301010803" pitchFamily="18" charset="0"/>
            </a:endParaRPr>
          </a:p>
          <a:p>
            <a:pPr marL="457200" indent="-457200" algn="just" eaLnBrk="1" hangingPunct="1">
              <a:buFontTx/>
              <a:buChar char="-"/>
            </a:pPr>
            <a:endParaRPr lang="fr-FR" sz="2800" b="1" dirty="0">
              <a:latin typeface="Garamond" panose="02020404030301010803" pitchFamily="18" charset="0"/>
            </a:endParaRPr>
          </a:p>
          <a:p>
            <a:pPr marL="457200" indent="-457200" algn="just" eaLnBrk="1" hangingPunct="1">
              <a:buFontTx/>
              <a:buChar char="-"/>
            </a:pPr>
            <a:r>
              <a:rPr lang="fr-FR" sz="2800" b="1" dirty="0" smtClean="0">
                <a:latin typeface="Garamond" panose="02020404030301010803" pitchFamily="18" charset="0"/>
              </a:rPr>
              <a:t>Et </a:t>
            </a:r>
            <a:r>
              <a:rPr lang="fr-FR" sz="2800" b="1" dirty="0">
                <a:latin typeface="Garamond" panose="02020404030301010803" pitchFamily="18" charset="0"/>
              </a:rPr>
              <a:t>d’autres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appareils d’analyse</a:t>
            </a:r>
            <a:r>
              <a:rPr lang="fr-FR" sz="2800" b="1" dirty="0" smtClean="0">
                <a:latin typeface="Garamond" panose="02020404030301010803" pitchFamily="18" charset="0"/>
              </a:rPr>
              <a:t> </a:t>
            </a:r>
            <a:r>
              <a:rPr lang="fr-FR" sz="2800" b="1" dirty="0">
                <a:latin typeface="Garamond" panose="02020404030301010803" pitchFamily="18" charset="0"/>
              </a:rPr>
              <a:t>=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analyse</a:t>
            </a:r>
            <a:r>
              <a:rPr lang="fr-FR" sz="2800" b="1" dirty="0">
                <a:latin typeface="Garamond" panose="02020404030301010803" pitchFamily="18" charset="0"/>
              </a:rPr>
              <a:t>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qualitative</a:t>
            </a:r>
            <a:r>
              <a:rPr lang="fr-FR" sz="2800" b="1" dirty="0">
                <a:latin typeface="Garamond" panose="02020404030301010803" pitchFamily="18" charset="0"/>
              </a:rPr>
              <a:t> : tel que la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chromatographie</a:t>
            </a:r>
            <a:r>
              <a:rPr lang="fr-FR" sz="2800" b="1" dirty="0">
                <a:latin typeface="Garamond" panose="02020404030301010803" pitchFamily="18" charset="0"/>
              </a:rPr>
              <a:t> et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l’électrophorèse</a:t>
            </a:r>
            <a:r>
              <a:rPr lang="fr-FR" sz="2800" b="1" dirty="0">
                <a:latin typeface="Garamond" panose="02020404030301010803" pitchFamily="18" charset="0"/>
              </a:rPr>
              <a:t>). </a:t>
            </a:r>
          </a:p>
          <a:p>
            <a:endParaRPr lang="fr-FR" sz="2800" kern="0" dirty="0"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lvl="0" indent="-419100">
              <a:defRPr/>
            </a:pPr>
            <a:r>
              <a:rPr lang="fr-FR" sz="3200" kern="0" dirty="0">
                <a:latin typeface="Garamond" panose="02020404030301010803" pitchFamily="18" charset="0"/>
              </a:rPr>
              <a:t>1. Qu’est-ce qu’un laboratoire ?</a:t>
            </a:r>
          </a:p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4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84372" y="1700808"/>
            <a:ext cx="7902575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just" eaLnBrk="1" hangingPunct="1"/>
            <a:r>
              <a:rPr lang="fr-FR" sz="2800" b="1" dirty="0">
                <a:latin typeface="Garamond" panose="02020404030301010803" pitchFamily="18" charset="0"/>
              </a:rPr>
              <a:t>Ces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appareils</a:t>
            </a:r>
            <a:r>
              <a:rPr lang="fr-FR" sz="2800" b="1" dirty="0">
                <a:latin typeface="Garamond" panose="02020404030301010803" pitchFamily="18" charset="0"/>
              </a:rPr>
              <a:t> doivent faire l’objet, d’une manière 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systématique de </a:t>
            </a:r>
            <a:r>
              <a:rPr lang="fr-FR" sz="2800" b="1" dirty="0" smtClean="0">
                <a:latin typeface="Garamond" panose="02020404030301010803" pitchFamily="18" charset="0"/>
              </a:rPr>
              <a:t>: </a:t>
            </a:r>
            <a:endParaRPr lang="fr-FR" sz="2800" b="1" dirty="0">
              <a:latin typeface="Garamond" panose="02020404030301010803" pitchFamily="18" charset="0"/>
            </a:endParaRPr>
          </a:p>
          <a:p>
            <a:pPr algn="just" eaLnBrk="1" hangingPunct="1"/>
            <a:endParaRPr lang="fr-FR" sz="2800" b="1" dirty="0">
              <a:latin typeface="Garamond" panose="02020404030301010803" pitchFamily="18" charset="0"/>
            </a:endParaRPr>
          </a:p>
          <a:p>
            <a:pPr marL="457200" indent="-457200" algn="just" eaLnBrk="1" hangingPunct="1">
              <a:buFontTx/>
              <a:buChar char="-"/>
            </a:pP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Entretien</a:t>
            </a:r>
            <a:r>
              <a:rPr lang="fr-FR" sz="2800" b="1" dirty="0" smtClean="0">
                <a:latin typeface="Garamond" panose="02020404030301010803" pitchFamily="18" charset="0"/>
              </a:rPr>
              <a:t>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(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vérification)</a:t>
            </a:r>
          </a:p>
          <a:p>
            <a:pPr marL="457200" indent="-457200" algn="just" eaLnBrk="1" hangingPunct="1">
              <a:buFontTx/>
              <a:buChar char="-"/>
            </a:pPr>
            <a:endParaRPr lang="fr-FR" sz="2800" b="1" dirty="0">
              <a:solidFill>
                <a:srgbClr val="0000CC"/>
              </a:solidFill>
              <a:latin typeface="Garamond" panose="02020404030301010803" pitchFamily="18" charset="0"/>
            </a:endParaRPr>
          </a:p>
          <a:p>
            <a:pPr marL="457200" indent="-457200" algn="just" eaLnBrk="1" hangingPunct="1">
              <a:buFontTx/>
              <a:buChar char="-"/>
            </a:pP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Etalonnage</a:t>
            </a:r>
            <a:r>
              <a:rPr lang="fr-FR" sz="2800" b="1" dirty="0" smtClean="0">
                <a:latin typeface="Garamond" panose="02020404030301010803" pitchFamily="18" charset="0"/>
              </a:rPr>
              <a:t>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(</a:t>
            </a:r>
            <a:r>
              <a:rPr lang="fr-FR" sz="2800" b="1" dirty="0" smtClean="0">
                <a:solidFill>
                  <a:srgbClr val="0000CC"/>
                </a:solidFill>
                <a:latin typeface="Garamond" panose="02020404030301010803" pitchFamily="18" charset="0"/>
              </a:rPr>
              <a:t>calibrage)</a:t>
            </a:r>
          </a:p>
          <a:p>
            <a:pPr marL="457200" indent="-457200" algn="just" eaLnBrk="1" hangingPunct="1">
              <a:buFontTx/>
              <a:buChar char="-"/>
            </a:pPr>
            <a:endParaRPr lang="fr-FR" sz="2800" b="1" dirty="0">
              <a:solidFill>
                <a:srgbClr val="0000CC"/>
              </a:solidFill>
              <a:latin typeface="Garamond" panose="02020404030301010803" pitchFamily="18" charset="0"/>
            </a:endParaRPr>
          </a:p>
          <a:p>
            <a:pPr marL="457200" indent="-457200" algn="just" eaLnBrk="1" hangingPunct="1">
              <a:buFontTx/>
              <a:buChar char="-"/>
            </a:pPr>
            <a:r>
              <a:rPr lang="fr-FR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Et de </a:t>
            </a:r>
            <a:r>
              <a:rPr lang="fr-FR" sz="2800" b="1" dirty="0">
                <a:solidFill>
                  <a:srgbClr val="0000CC"/>
                </a:solidFill>
                <a:latin typeface="Garamond" panose="02020404030301010803" pitchFamily="18" charset="0"/>
              </a:rPr>
              <a:t>maintenance</a:t>
            </a:r>
            <a:r>
              <a:rPr lang="fr-FR" sz="2800" b="1" dirty="0">
                <a:latin typeface="Garamond" panose="02020404030301010803" pitchFamily="18" charset="0"/>
              </a:rPr>
              <a:t>.</a:t>
            </a:r>
          </a:p>
          <a:p>
            <a:endParaRPr lang="fr-FR" sz="2800" kern="0" dirty="0"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84372" y="341627"/>
            <a:ext cx="7902575" cy="700790"/>
          </a:xfrm>
          <a:prstGeom prst="rect">
            <a:avLst/>
          </a:prstGeom>
          <a:solidFill>
            <a:srgbClr val="E2E2FF">
              <a:alpha val="74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None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3059F"/>
              </a:buClr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419100" lvl="0" indent="-419100">
              <a:defRPr/>
            </a:pPr>
            <a:r>
              <a:rPr lang="fr-FR" sz="3200" kern="0" dirty="0">
                <a:latin typeface="Garamond" panose="02020404030301010803" pitchFamily="18" charset="0"/>
              </a:rPr>
              <a:t>1. Qu’est-ce qu’un laboratoire ?</a:t>
            </a:r>
          </a:p>
          <a:p>
            <a:pPr marL="419100" marR="0" lvl="0" indent="-4191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None/>
              <a:tabLst/>
              <a:defRPr/>
            </a:pPr>
            <a:r>
              <a:rPr kumimoji="0" lang="fr-FR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aramond" panose="02020404030301010803" pitchFamily="18" charset="0"/>
              </a:rPr>
              <a:t> </a:t>
            </a:r>
            <a:endParaRPr kumimoji="0" lang="fr-FR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3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ivd-GP">
  <a:themeElements>
    <a:clrScheme name="eivd-GP 9">
      <a:dk1>
        <a:srgbClr val="000099"/>
      </a:dk1>
      <a:lt1>
        <a:srgbClr val="FFFFFF"/>
      </a:lt1>
      <a:dk2>
        <a:srgbClr val="000099"/>
      </a:dk2>
      <a:lt2>
        <a:srgbClr val="B2B2B2"/>
      </a:lt2>
      <a:accent1>
        <a:srgbClr val="CCCCFF"/>
      </a:accent1>
      <a:accent2>
        <a:srgbClr val="00CCFF"/>
      </a:accent2>
      <a:accent3>
        <a:srgbClr val="FFFFFF"/>
      </a:accent3>
      <a:accent4>
        <a:srgbClr val="000082"/>
      </a:accent4>
      <a:accent5>
        <a:srgbClr val="E2E2FF"/>
      </a:accent5>
      <a:accent6>
        <a:srgbClr val="00B9E7"/>
      </a:accent6>
      <a:hlink>
        <a:srgbClr val="0066FF"/>
      </a:hlink>
      <a:folHlink>
        <a:srgbClr val="B2B2B2"/>
      </a:folHlink>
    </a:clrScheme>
    <a:fontScheme name="eivd-G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ivd-G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ivd-GP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ivd-GP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ivd-GP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ivd-G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ivd-G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ivd-G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ivd-GP 8">
        <a:dk1>
          <a:srgbClr val="000099"/>
        </a:dk1>
        <a:lt1>
          <a:srgbClr val="FFFFFF"/>
        </a:lt1>
        <a:dk2>
          <a:srgbClr val="000099"/>
        </a:dk2>
        <a:lt2>
          <a:srgbClr val="B2B2B2"/>
        </a:lt2>
        <a:accent1>
          <a:srgbClr val="CCCCFF"/>
        </a:accent1>
        <a:accent2>
          <a:srgbClr val="00CCFF"/>
        </a:accent2>
        <a:accent3>
          <a:srgbClr val="FFFFFF"/>
        </a:accent3>
        <a:accent4>
          <a:srgbClr val="000082"/>
        </a:accent4>
        <a:accent5>
          <a:srgbClr val="E2E2FF"/>
        </a:accent5>
        <a:accent6>
          <a:srgbClr val="00B9E7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ivd-GP 9">
        <a:dk1>
          <a:srgbClr val="000099"/>
        </a:dk1>
        <a:lt1>
          <a:srgbClr val="FFFFFF"/>
        </a:lt1>
        <a:dk2>
          <a:srgbClr val="000099"/>
        </a:dk2>
        <a:lt2>
          <a:srgbClr val="B2B2B2"/>
        </a:lt2>
        <a:accent1>
          <a:srgbClr val="CCCCFF"/>
        </a:accent1>
        <a:accent2>
          <a:srgbClr val="00CCFF"/>
        </a:accent2>
        <a:accent3>
          <a:srgbClr val="FFFFFF"/>
        </a:accent3>
        <a:accent4>
          <a:srgbClr val="000082"/>
        </a:accent4>
        <a:accent5>
          <a:srgbClr val="E2E2FF"/>
        </a:accent5>
        <a:accent6>
          <a:srgbClr val="00B9E7"/>
        </a:accent6>
        <a:hlink>
          <a:srgbClr val="0066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49C6A25-C3D5-4D53-844F-9F2AF4AA18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Organigramme de base</Template>
  <TotalTime>822</TotalTime>
  <Words>823</Words>
  <Application>Microsoft Office PowerPoint</Application>
  <PresentationFormat>Affichage à l'écran (4:3)</PresentationFormat>
  <Paragraphs>212</Paragraphs>
  <Slides>25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25</vt:i4>
      </vt:variant>
    </vt:vector>
  </HeadingPairs>
  <TitlesOfParts>
    <vt:vector size="33" baseType="lpstr">
      <vt:lpstr>Arial</vt:lpstr>
      <vt:lpstr>Calibri</vt:lpstr>
      <vt:lpstr>Constantia</vt:lpstr>
      <vt:lpstr>Garamond</vt:lpstr>
      <vt:lpstr>Lucida Sans Unicode</vt:lpstr>
      <vt:lpstr>Times New Roman</vt:lpstr>
      <vt:lpstr>Thème Office</vt:lpstr>
      <vt:lpstr>eivd-GP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pc bridge</dc:creator>
  <cp:keywords/>
  <cp:lastModifiedBy>pc bridge</cp:lastModifiedBy>
  <cp:revision>114</cp:revision>
  <dcterms:created xsi:type="dcterms:W3CDTF">2016-01-11T17:06:13Z</dcterms:created>
  <dcterms:modified xsi:type="dcterms:W3CDTF">2016-10-19T14:08:05Z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TC100854819990</vt:lpwstr>
  </property>
</Properties>
</file>