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8612-C25B-4070-B068-E5E7FAFD3F0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4AAB-37FD-46C9-A162-0B734ADE288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/>
          <a:p>
            <a:r>
              <a:rPr lang="ar-D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المحاضرة رقم 07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ar-D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cs typeface="Sakkal Majalla" pitchFamily="2" charset="-78"/>
              </a:rPr>
              <a:t>الاقتباس </a:t>
            </a:r>
            <a:r>
              <a:rPr lang="ar-DZ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cs typeface="Sakkal Majalla" pitchFamily="2" charset="-78"/>
              </a:rPr>
              <a:t>والتهميش</a:t>
            </a:r>
            <a:r>
              <a:rPr lang="ar-D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cs typeface="Sakkal Majalla" pitchFamily="2" charset="-78"/>
              </a:rPr>
              <a:t> واستخدام المراجع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482" name="Picture 2" descr="قواعد الاقتباس والتهميش في البحث العلمي - موضو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8061"/>
            <a:ext cx="8229600" cy="3633267"/>
          </a:xfrm>
        </p:spPr>
        <p:txBody>
          <a:bodyPr/>
          <a:lstStyle/>
          <a:p>
            <a:pPr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الاقتباس </a:t>
            </a: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والتهميش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 واستخدام المراجع ركن أساسي للأمانة العلمية</a:t>
            </a:r>
          </a:p>
          <a:p>
            <a:pPr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هي ممارسات أساسية في البحث العلمي والأكاديمي، وهي تضمن الحفاظ على الأمانة العلمية وحماية حقوق الملكية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الفكرية.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عندما نقوم بالاقتباس من عمل شخص آخر، فإننا نعترف بمساهمته في بحثنا ونمنحه التقدير الذي يستحقه.</a:t>
            </a:r>
          </a:p>
          <a:p>
            <a:endParaRPr lang="fr-FR" dirty="0"/>
          </a:p>
        </p:txBody>
      </p:sp>
      <p:pic>
        <p:nvPicPr>
          <p:cNvPr id="18434" name="Picture 2" descr="الاقتباس في البحث العلمي - موضو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564"/>
            <a:ext cx="9180512" cy="242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ar-DZ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تعاريف</a:t>
            </a:r>
            <a:endParaRPr lang="fr-F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ما هو </a:t>
            </a: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الاقتباس؟</a:t>
            </a:r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الاقتباس هو نقل نصوص أو أفكار من مصدر آخر وإدراجها في عملنا الخاص، مع الإشارة الدقيقة إلى المصدر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الأصلي.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يتم ذلك عادةً لتعزيز حججنا أو لتقديم أدلة لدعم وجهة نظرنا.</a:t>
            </a:r>
          </a:p>
          <a:p>
            <a:pPr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ما هو </a:t>
            </a: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التهميش؟</a:t>
            </a:r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التهاميش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هو طريقة لتنسيق المراجع في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النص.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عندما نقوم بالاقتباس من مصدر ما، نضع إشارة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مرجعية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(عادةً رقم أو اسم المؤلف) في النص، ثم ندرج تفاصيل كاملة عن هذا المصدر في قائمة المراجع في نهاية العمل.</a:t>
            </a:r>
          </a:p>
          <a:p>
            <a:endParaRPr lang="fr-FR" dirty="0"/>
          </a:p>
        </p:txBody>
      </p:sp>
      <p:pic>
        <p:nvPicPr>
          <p:cNvPr id="8194" name="Picture 2" descr="كيفية الاستشهاد والاقتباس - مركز تيمز التعليم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03244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ar-DZ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أهمية الاقتباس </a:t>
            </a:r>
            <a:r>
              <a:rPr lang="ar-DZ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والتهميش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b="1" dirty="0" smtClean="0">
                <a:latin typeface="Sakkal Majalla" pitchFamily="2" charset="-78"/>
                <a:cs typeface="Sakkal Majalla" pitchFamily="2" charset="-78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الأمانة العلمية: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تجنب السرقة الأدبية وحماية حقوق الملكية الفكرية.</a:t>
            </a:r>
          </a:p>
          <a:p>
            <a:pPr algn="just" rtl="1">
              <a:buFont typeface="Wingdings" pitchFamily="2" charset="2"/>
              <a:buChar char="q"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المصداقية: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تزيد من مصداقية البحث وتعزز ثقة القارئ في المعلومات المقدمة.</a:t>
            </a:r>
          </a:p>
          <a:p>
            <a:pPr algn="just" rtl="1">
              <a:buFont typeface="Wingdings" pitchFamily="2" charset="2"/>
              <a:buChar char="q"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التوثيق: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تتيح للقارئ الرجوع إلى المصادر الأصلية للتحقق من المعلومات أو لمزيد من البحث.</a:t>
            </a:r>
          </a:p>
          <a:p>
            <a:pPr algn="just" rtl="1">
              <a:buFont typeface="Wingdings" pitchFamily="2" charset="2"/>
              <a:buChar char="q"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البناء على عمل الآخرين: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تساهم في تطوير المعرفة وتشجع الحوار الأكاديمي.</a:t>
            </a:r>
          </a:p>
          <a:p>
            <a:endParaRPr lang="fr-FR" dirty="0"/>
          </a:p>
        </p:txBody>
      </p:sp>
      <p:pic>
        <p:nvPicPr>
          <p:cNvPr id="7170" name="Picture 2" descr="توثيق المراجع والمصادر في البحث - المنارة للاستشار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71800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/>
          </a:bodyPr>
          <a:lstStyle/>
          <a:p>
            <a:r>
              <a:rPr lang="ar-D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أنواع الاقتباس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endParaRPr lang="ar-DZ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DZ" b="1" dirty="0" smtClean="0"/>
              <a:t>الاقتباس المباشر:</a:t>
            </a:r>
            <a:r>
              <a:rPr lang="ar-DZ" dirty="0" smtClean="0"/>
              <a:t> نقل النصوص حرفيًا مع وضعها بين علامتي اقتباس.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DZ" b="1" dirty="0" smtClean="0"/>
              <a:t>الاقتباس غير المباشر:</a:t>
            </a:r>
            <a:r>
              <a:rPr lang="ar-DZ" dirty="0" smtClean="0"/>
              <a:t> نقل الفكرة أو المعنى باستخدام صياغة مختلفة.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DZ" b="1" dirty="0" smtClean="0"/>
              <a:t>الاقتباس الطويل:</a:t>
            </a:r>
            <a:r>
              <a:rPr lang="ar-DZ" dirty="0" smtClean="0"/>
              <a:t> الاقتباس الذي يتجاوز عددًا معينًا من </a:t>
            </a:r>
            <a:r>
              <a:rPr lang="ar-DZ" dirty="0" err="1" smtClean="0"/>
              <a:t>الكلمات </a:t>
            </a:r>
            <a:r>
              <a:rPr lang="ar-DZ" dirty="0" smtClean="0"/>
              <a:t>(يختلف حسب الأسلوب المرجعي</a:t>
            </a:r>
            <a:r>
              <a:rPr lang="ar-DZ" dirty="0" err="1" smtClean="0"/>
              <a:t>).</a:t>
            </a:r>
            <a:endParaRPr lang="ar-DZ" dirty="0" smtClean="0"/>
          </a:p>
          <a:p>
            <a:endParaRPr lang="fr-FR" dirty="0"/>
          </a:p>
        </p:txBody>
      </p:sp>
      <p:pic>
        <p:nvPicPr>
          <p:cNvPr id="6146" name="Picture 2" descr="فحص نسبة الاقتباس | المدونة العرب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34563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طرق </a:t>
            </a:r>
            <a:r>
              <a:rPr lang="ar-DZ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التهميش</a:t>
            </a:r>
            <a:r>
              <a:rPr lang="ar-DZ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 الشائعة</a:t>
            </a:r>
            <a:r>
              <a:rPr lang="ar-DZ" b="1" dirty="0" smtClean="0"/>
              <a:t/>
            </a:r>
            <a:br>
              <a:rPr lang="ar-DZ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أسلوب 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APA: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يستخدم على نطاق واسع في العلوم الاجتماعية.</a:t>
            </a:r>
          </a:p>
          <a:p>
            <a:pPr algn="r" rtl="1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أسلوب 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MLA: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يستخدم بشكل رئيسي في العلوم الإنسانية.</a:t>
            </a:r>
          </a:p>
          <a:p>
            <a:pPr algn="r" rtl="1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أسلوب 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Chicago: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يستخدم في التاريخ والعلوم الإنسانية.</a:t>
            </a:r>
          </a:p>
          <a:p>
            <a:pPr algn="r" rtl="1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أسلوب 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Harvard: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يستخدم في العديد من المجالات الأكاديمية.</a:t>
            </a:r>
          </a:p>
          <a:p>
            <a:endParaRPr lang="fr-FR" dirty="0"/>
          </a:p>
        </p:txBody>
      </p:sp>
      <p:pic>
        <p:nvPicPr>
          <p:cNvPr id="5122" name="Picture 2" descr="طريقة توثيق المراجع في الهامش - المنارة للاستشار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221088"/>
            <a:ext cx="918051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20000"/>
          </a:bodyPr>
          <a:lstStyle/>
          <a:p>
            <a:pPr algn="just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تختلف قواعد كتابة قائمة المراجع حسب الأسلوب المرجعي المستخدم، ولكن بشكل عام تشمل المعلومات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التالية:</a:t>
            </a:r>
            <a:endParaRPr lang="ar-DZ" dirty="0" smtClean="0">
              <a:latin typeface="Sakkal Majalla" pitchFamily="2" charset="-78"/>
              <a:cs typeface="Sakkal Majalla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تحديد الأسلوب </a:t>
            </a: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المرجعي:</a:t>
            </a:r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None/>
            </a:pP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APA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MLA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Chicago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Harvard</a:t>
            </a:r>
            <a:endParaRPr lang="ar-DZ" dirty="0" smtClean="0">
              <a:latin typeface="Sakkal Majalla" pitchFamily="2" charset="-78"/>
              <a:cs typeface="Sakkal Majalla" pitchFamily="2" charset="-78"/>
            </a:endParaRPr>
          </a:p>
          <a:p>
            <a:pPr marL="514350" indent="-514350" algn="r" rtl="1">
              <a:buNone/>
            </a:pP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2.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 جمع المعلومات عن المصادر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: مثل</a:t>
            </a:r>
          </a:p>
          <a:p>
            <a:pPr algn="r" rtl="1"/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اسم المؤلف/ عنوان العمل/اسم الناشر: مكان النشر وتاريخ النشر/ رقم الصفحة/ رابط المصدر الإلكتروني/ تاريخ الوصول للمصدر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الإلكتروني....</a:t>
            </a:r>
            <a:endParaRPr lang="ar-DZ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None/>
            </a:pP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3.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 تنظيم </a:t>
            </a:r>
            <a:r>
              <a:rPr lang="ar-DZ" b="1" dirty="0" err="1" smtClean="0">
                <a:latin typeface="Sakkal Majalla" pitchFamily="2" charset="-78"/>
                <a:cs typeface="Sakkal Majalla" pitchFamily="2" charset="-78"/>
              </a:rPr>
              <a:t>المراجع:</a:t>
            </a:r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ترتيب أبجدي/ استخدام التعداد النقطي/ الالتزام بالتنسيق</a:t>
            </a:r>
            <a:endParaRPr lang="ar-DZ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endParaRPr lang="fr-FR" dirty="0"/>
          </a:p>
        </p:txBody>
      </p:sp>
      <p:pic>
        <p:nvPicPr>
          <p:cNvPr id="4098" name="Picture 2" descr="كيفية كتابة المراجع في الهوامش في نهاية البح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511" cy="1916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ar-D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أدوات مساعدة في الاقتباس </a:t>
            </a:r>
            <a:r>
              <a:rPr lang="ar-DZ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akkal Majalla" pitchFamily="2" charset="-78"/>
                <a:ea typeface="+mn-ea"/>
                <a:cs typeface="Sakkal Majalla" pitchFamily="2" charset="-78"/>
              </a:rPr>
              <a:t>والتهميش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b="1" dirty="0" smtClean="0">
                <a:latin typeface="Sakkal Majalla" pitchFamily="2" charset="-78"/>
                <a:cs typeface="Sakkal Majalla" pitchFamily="2" charset="-78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برامج إدارة المراجع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مثل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:</a:t>
            </a:r>
            <a:endParaRPr lang="fr-FR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dirty="0" err="1" smtClean="0">
                <a:latin typeface="Sakkal Majalla" pitchFamily="2" charset="-78"/>
                <a:cs typeface="Sakkal Majalla" pitchFamily="2" charset="-78"/>
              </a:rPr>
              <a:t>Zotero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/ </a:t>
            </a:r>
            <a:r>
              <a:rPr lang="fr-FR" dirty="0" err="1" smtClean="0">
                <a:latin typeface="Sakkal Majalla" pitchFamily="2" charset="-78"/>
                <a:cs typeface="Sakkal Majalla" pitchFamily="2" charset="-78"/>
              </a:rPr>
              <a:t>EndNote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/</a:t>
            </a:r>
            <a:r>
              <a:rPr lang="fr-FR" dirty="0" err="1" smtClean="0">
                <a:latin typeface="Sakkal Majalla" pitchFamily="2" charset="-78"/>
                <a:cs typeface="Sakkal Majalla" pitchFamily="2" charset="-78"/>
              </a:rPr>
              <a:t>Mendeley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just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مواقع الاقتباس التلقائي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err="1" smtClean="0">
                <a:latin typeface="Sakkal Majalla" pitchFamily="2" charset="-78"/>
                <a:cs typeface="Sakkal Majalla" pitchFamily="2" charset="-78"/>
              </a:rPr>
              <a:t>مثل :</a:t>
            </a:r>
            <a:endParaRPr lang="fr-FR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>
              <a:buNone/>
            </a:pP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Citation/ Machine /</a:t>
            </a:r>
            <a:r>
              <a:rPr lang="fr-FR" dirty="0" err="1" smtClean="0">
                <a:latin typeface="Sakkal Majalla" pitchFamily="2" charset="-78"/>
                <a:cs typeface="Sakkal Majalla" pitchFamily="2" charset="-78"/>
              </a:rPr>
              <a:t>EasyBib</a:t>
            </a:r>
            <a:endParaRPr lang="fr-FR" dirty="0" smtClean="0">
              <a:latin typeface="Sakkal Majalla" pitchFamily="2" charset="-78"/>
              <a:cs typeface="Sakkal Majalla" pitchFamily="2" charset="-78"/>
            </a:endParaRPr>
          </a:p>
          <a:p>
            <a:endParaRPr lang="fr-FR" dirty="0"/>
          </a:p>
        </p:txBody>
      </p:sp>
      <p:pic>
        <p:nvPicPr>
          <p:cNvPr id="3074" name="Picture 2" descr="اهمية التهميش في البحث العلمي - موقع سند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40149"/>
            <a:ext cx="8229600" cy="2841179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الاقتباس </a:t>
            </a:r>
            <a:r>
              <a:rPr lang="ar-DZ" sz="3600" dirty="0" err="1" smtClean="0">
                <a:latin typeface="Sakkal Majalla" pitchFamily="2" charset="-78"/>
                <a:cs typeface="Sakkal Majalla" pitchFamily="2" charset="-78"/>
              </a:rPr>
              <a:t>والتهميش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هما مهارة أساسية يجب على كل باحث أكاديمي </a:t>
            </a:r>
            <a:r>
              <a:rPr lang="ar-DZ" sz="3600" dirty="0" err="1" smtClean="0">
                <a:latin typeface="Sakkal Majalla" pitchFamily="2" charset="-78"/>
                <a:cs typeface="Sakkal Majalla" pitchFamily="2" charset="-78"/>
              </a:rPr>
              <a:t>إتقانها.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فهي تضمن أن عملك أصيل وموثوق </a:t>
            </a:r>
            <a:r>
              <a:rPr lang="ar-DZ" sz="3600" dirty="0" err="1" smtClean="0">
                <a:latin typeface="Sakkal Majalla" pitchFamily="2" charset="-78"/>
                <a:cs typeface="Sakkal Majalla" pitchFamily="2" charset="-78"/>
              </a:rPr>
              <a:t>به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، وتساهم في بناء مجتمع أكاديمي قوي.</a:t>
            </a:r>
            <a:endParaRPr lang="fr-FR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50" name="AutoShape 2" descr="بحث حول الاقتباس والتهمي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بحث حول الاقتباس والتهمي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بحث حول الاقتباس والتهمي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بحث حول الاقتباس والتهمي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AutoShape 10" descr="بحث حول الاقتباس والتهمي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تهميش المراجع في البحوث العلمية : إليك الطريقة المثالية لذلك - سوبرنوفا  Super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32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404</Words>
  <Application>Microsoft Office PowerPoint</Application>
  <PresentationFormat>Affichage à l'écran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المحاضرة رقم 07</vt:lpstr>
      <vt:lpstr>Diapositive 2</vt:lpstr>
      <vt:lpstr>تعاريف</vt:lpstr>
      <vt:lpstr>أهمية الاقتباس والتهميش </vt:lpstr>
      <vt:lpstr>أنواع الاقتباس</vt:lpstr>
      <vt:lpstr>طرق التهميش الشائعة </vt:lpstr>
      <vt:lpstr>Diapositive 7</vt:lpstr>
      <vt:lpstr>أدوات مساعدة في الاقتباس والتهميش 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رقم 07</dc:title>
  <dc:creator>HP</dc:creator>
  <cp:lastModifiedBy>HP</cp:lastModifiedBy>
  <cp:revision>6</cp:revision>
  <dcterms:created xsi:type="dcterms:W3CDTF">2024-11-27T11:28:41Z</dcterms:created>
  <dcterms:modified xsi:type="dcterms:W3CDTF">2024-11-27T12:17:58Z</dcterms:modified>
</cp:coreProperties>
</file>