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2312670"/>
            <a:ext cx="7468553" cy="1408033"/>
          </a:xfrm>
          <a:prstGeom prst="rect">
            <a:avLst/>
          </a:prstGeom>
          <a:noFill/>
          <a:ln/>
        </p:spPr>
        <p:txBody>
          <a:bodyPr wrap="square" lIns="0" tIns="0" rIns="0" bIns="0" rtlCol="0" anchor="t"/>
          <a:lstStyle/>
          <a:p>
            <a:pPr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الطرق الحديثة لتحرير البحوث العلمية</a:t>
            </a:r>
            <a:endParaRPr lang="en-US" sz="4400" dirty="0"/>
          </a:p>
        </p:txBody>
      </p:sp>
      <p:sp>
        <p:nvSpPr>
          <p:cNvPr id="4" name="Text 1"/>
          <p:cNvSpPr/>
          <p:nvPr/>
        </p:nvSpPr>
        <p:spPr>
          <a:xfrm>
            <a:off x="837724" y="4079677"/>
            <a:ext cx="7468553" cy="1149072"/>
          </a:xfrm>
          <a:prstGeom prst="rect">
            <a:avLst/>
          </a:prstGeom>
          <a:noFill/>
          <a:ln/>
        </p:spPr>
        <p:txBody>
          <a:bodyPr wrap="squar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في عالم اليوم سريع التغير، أصبح من الضروري استخدام أحدث الأساليب لتحرير البحوث العلمية لضمان جودة عالية ودقة في المحتوى. ستناقش هذه العرضية أهمية تحرير البحوث العلمية، والطرق الحديثة المتاحة، ودورها في تعزيز البحوث.</a:t>
            </a:r>
            <a:endParaRPr lang="en-US" sz="1850" dirty="0"/>
          </a:p>
        </p:txBody>
      </p:sp>
      <p:sp>
        <p:nvSpPr>
          <p:cNvPr id="5" name="Shape 2"/>
          <p:cNvSpPr/>
          <p:nvPr/>
        </p:nvSpPr>
        <p:spPr>
          <a:xfrm>
            <a:off x="837724" y="5515808"/>
            <a:ext cx="382905" cy="382905"/>
          </a:xfrm>
          <a:prstGeom prst="roundRect">
            <a:avLst>
              <a:gd name="adj" fmla="val 23878209"/>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45344" y="5523428"/>
            <a:ext cx="367665" cy="367665"/>
          </a:xfrm>
          <a:prstGeom prst="rect">
            <a:avLst/>
          </a:prstGeom>
        </p:spPr>
      </p:pic>
      <p:sp>
        <p:nvSpPr>
          <p:cNvPr id="7" name="Text 3"/>
          <p:cNvSpPr/>
          <p:nvPr/>
        </p:nvSpPr>
        <p:spPr>
          <a:xfrm>
            <a:off x="1340287" y="5497949"/>
            <a:ext cx="2320052" cy="418862"/>
          </a:xfrm>
          <a:prstGeom prst="rect">
            <a:avLst/>
          </a:prstGeom>
          <a:noFill/>
          <a:ln/>
        </p:spPr>
        <p:txBody>
          <a:bodyPr wrap="none" lIns="0" tIns="0" rIns="0" bIns="0" rtlCol="0" anchor="t"/>
          <a:lstStyle/>
          <a:p>
            <a:pPr algn="l" indent="0" marL="0">
              <a:lnSpc>
                <a:spcPts val="3250"/>
              </a:lnSpc>
              <a:buNone/>
            </a:pPr>
            <a:r>
              <a:rPr lang="en-US" sz="2350" b="1" spc="-38" kern="0" dirty="0">
                <a:solidFill>
                  <a:srgbClr val="272525"/>
                </a:solidFill>
                <a:latin typeface="Source Sans Pro Bold" pitchFamily="34" charset="0"/>
                <a:ea typeface="Source Sans Pro Bold" pitchFamily="34" charset="-122"/>
                <a:cs typeface="Source Sans Pro Bold" pitchFamily="34" charset="-120"/>
              </a:rPr>
              <a:t>par Soumia SALAA</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677239"/>
            <a:ext cx="10555962" cy="704017"/>
          </a:xfrm>
          <a:prstGeom prst="rect">
            <a:avLst/>
          </a:prstGeom>
          <a:noFill/>
          <a:ln/>
        </p:spPr>
        <p:txBody>
          <a:bodyPr wrap="none" lIns="0" tIns="0" rIns="0" bIns="0" rtlCol="0" anchor="t"/>
          <a:lstStyle/>
          <a:p>
            <a:pPr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مقدمة: أهمية تحرير البحوث العلمية بالطرق الحديثة</a:t>
            </a:r>
            <a:endParaRPr lang="en-US" sz="4400" dirty="0"/>
          </a:p>
        </p:txBody>
      </p:sp>
      <p:sp>
        <p:nvSpPr>
          <p:cNvPr id="3" name="Text 1"/>
          <p:cNvSpPr/>
          <p:nvPr/>
        </p:nvSpPr>
        <p:spPr>
          <a:xfrm>
            <a:off x="837724" y="3979545"/>
            <a:ext cx="2816185" cy="351949"/>
          </a:xfrm>
          <a:prstGeom prst="rect">
            <a:avLst/>
          </a:prstGeom>
          <a:noFill/>
          <a:ln/>
        </p:spPr>
        <p:txBody>
          <a:bodyPr wrap="none" lIns="0" tIns="0" rIns="0" bIns="0" rtlCol="0" anchor="t"/>
          <a:lstStyle/>
          <a:p>
            <a:pPr indent="0" marL="0">
              <a:lnSpc>
                <a:spcPts val="2750"/>
              </a:lnSpc>
              <a:buNone/>
            </a:pPr>
            <a:r>
              <a:rPr lang="en-US" sz="2200" spc="-44" kern="0" dirty="0">
                <a:solidFill>
                  <a:srgbClr val="D73AD7"/>
                </a:solidFill>
                <a:latin typeface="Source Serif Pro Semi Bold" pitchFamily="34" charset="0"/>
                <a:ea typeface="Source Serif Pro Semi Bold" pitchFamily="34" charset="-122"/>
                <a:cs typeface="Source Serif Pro Semi Bold" pitchFamily="34" charset="-120"/>
              </a:rPr>
              <a:t>التوضيح</a:t>
            </a:r>
            <a:endParaRPr lang="en-US" sz="2200" dirty="0"/>
          </a:p>
        </p:txBody>
      </p:sp>
      <p:sp>
        <p:nvSpPr>
          <p:cNvPr id="4" name="Text 2"/>
          <p:cNvSpPr/>
          <p:nvPr/>
        </p:nvSpPr>
        <p:spPr>
          <a:xfrm>
            <a:off x="837724" y="4570809"/>
            <a:ext cx="3928586" cy="766048"/>
          </a:xfrm>
          <a:prstGeom prst="rect">
            <a:avLst/>
          </a:prstGeom>
          <a:noFill/>
          <a:ln/>
        </p:spPr>
        <p:txBody>
          <a:bodyPr wrap="squar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يساعد تحرير البحوث العلمية على تحسين الوضوح والدقة في العرض.</a:t>
            </a:r>
            <a:endParaRPr lang="en-US" sz="1850" dirty="0"/>
          </a:p>
        </p:txBody>
      </p:sp>
      <p:sp>
        <p:nvSpPr>
          <p:cNvPr id="5" name="Text 3"/>
          <p:cNvSpPr/>
          <p:nvPr/>
        </p:nvSpPr>
        <p:spPr>
          <a:xfrm>
            <a:off x="5357813" y="3979545"/>
            <a:ext cx="2816185" cy="351949"/>
          </a:xfrm>
          <a:prstGeom prst="rect">
            <a:avLst/>
          </a:prstGeom>
          <a:noFill/>
          <a:ln/>
        </p:spPr>
        <p:txBody>
          <a:bodyPr wrap="none" lIns="0" tIns="0" rIns="0" bIns="0" rtlCol="0" anchor="t"/>
          <a:lstStyle/>
          <a:p>
            <a:pPr indent="0" marL="0">
              <a:lnSpc>
                <a:spcPts val="2750"/>
              </a:lnSpc>
              <a:buNone/>
            </a:pPr>
            <a:r>
              <a:rPr lang="en-US" sz="2200" spc="-44" kern="0" dirty="0">
                <a:solidFill>
                  <a:srgbClr val="D73AD7"/>
                </a:solidFill>
                <a:latin typeface="Source Serif Pro Semi Bold" pitchFamily="34" charset="0"/>
                <a:ea typeface="Source Serif Pro Semi Bold" pitchFamily="34" charset="-122"/>
                <a:cs typeface="Source Serif Pro Semi Bold" pitchFamily="34" charset="-120"/>
              </a:rPr>
              <a:t>المصداقية</a:t>
            </a:r>
            <a:endParaRPr lang="en-US" sz="2200" dirty="0"/>
          </a:p>
        </p:txBody>
      </p:sp>
      <p:sp>
        <p:nvSpPr>
          <p:cNvPr id="6" name="Text 4"/>
          <p:cNvSpPr/>
          <p:nvPr/>
        </p:nvSpPr>
        <p:spPr>
          <a:xfrm>
            <a:off x="5357813" y="4570809"/>
            <a:ext cx="3928586" cy="766048"/>
          </a:xfrm>
          <a:prstGeom prst="rect">
            <a:avLst/>
          </a:prstGeom>
          <a:noFill/>
          <a:ln/>
        </p:spPr>
        <p:txBody>
          <a:bodyPr wrap="squar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يُعزز تحرير البحوث العلمية من مصداقية ودقة البحث.</a:t>
            </a:r>
            <a:endParaRPr lang="en-US" sz="1850" dirty="0"/>
          </a:p>
        </p:txBody>
      </p:sp>
      <p:sp>
        <p:nvSpPr>
          <p:cNvPr id="7" name="Text 5"/>
          <p:cNvSpPr/>
          <p:nvPr/>
        </p:nvSpPr>
        <p:spPr>
          <a:xfrm>
            <a:off x="9877901" y="3979545"/>
            <a:ext cx="2816185" cy="351949"/>
          </a:xfrm>
          <a:prstGeom prst="rect">
            <a:avLst/>
          </a:prstGeom>
          <a:noFill/>
          <a:ln/>
        </p:spPr>
        <p:txBody>
          <a:bodyPr wrap="none" lIns="0" tIns="0" rIns="0" bIns="0" rtlCol="0" anchor="t"/>
          <a:lstStyle/>
          <a:p>
            <a:pPr indent="0" marL="0">
              <a:lnSpc>
                <a:spcPts val="2750"/>
              </a:lnSpc>
              <a:buNone/>
            </a:pPr>
            <a:r>
              <a:rPr lang="en-US" sz="2200" spc="-44" kern="0" dirty="0">
                <a:solidFill>
                  <a:srgbClr val="D73AD7"/>
                </a:solidFill>
                <a:latin typeface="Source Serif Pro Semi Bold" pitchFamily="34" charset="0"/>
                <a:ea typeface="Source Serif Pro Semi Bold" pitchFamily="34" charset="-122"/>
                <a:cs typeface="Source Serif Pro Semi Bold" pitchFamily="34" charset="-120"/>
              </a:rPr>
              <a:t>التأثير</a:t>
            </a:r>
            <a:endParaRPr lang="en-US" sz="2200" dirty="0"/>
          </a:p>
        </p:txBody>
      </p:sp>
      <p:sp>
        <p:nvSpPr>
          <p:cNvPr id="8" name="Text 6"/>
          <p:cNvSpPr/>
          <p:nvPr/>
        </p:nvSpPr>
        <p:spPr>
          <a:xfrm>
            <a:off x="9877901" y="4570809"/>
            <a:ext cx="3928586" cy="766048"/>
          </a:xfrm>
          <a:prstGeom prst="rect">
            <a:avLst/>
          </a:prstGeom>
          <a:noFill/>
          <a:ln/>
        </p:spPr>
        <p:txBody>
          <a:bodyPr wrap="squar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يزيد تحرير البحوث العلمية من تأثير البحث وقابلية فهمه.</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1772364"/>
            <a:ext cx="7468553" cy="1408033"/>
          </a:xfrm>
          <a:prstGeom prst="rect">
            <a:avLst/>
          </a:prstGeom>
          <a:noFill/>
          <a:ln/>
        </p:spPr>
        <p:txBody>
          <a:bodyPr wrap="square" lIns="0" tIns="0" rIns="0" bIns="0" rtlCol="0" anchor="t"/>
          <a:lstStyle/>
          <a:p>
            <a:pPr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معايير الجودة في تحرير البحوث العلمية</a:t>
            </a:r>
            <a:endParaRPr lang="en-US" sz="4400" dirty="0"/>
          </a:p>
        </p:txBody>
      </p:sp>
      <p:sp>
        <p:nvSpPr>
          <p:cNvPr id="4" name="Shape 1"/>
          <p:cNvSpPr/>
          <p:nvPr/>
        </p:nvSpPr>
        <p:spPr>
          <a:xfrm>
            <a:off x="837724" y="3808571"/>
            <a:ext cx="538520" cy="538520"/>
          </a:xfrm>
          <a:prstGeom prst="roundRect">
            <a:avLst>
              <a:gd name="adj" fmla="val 18670"/>
            </a:avLst>
          </a:prstGeom>
          <a:solidFill>
            <a:srgbClr val="F4D4F7"/>
          </a:solidFill>
          <a:ln w="7620">
            <a:solidFill>
              <a:srgbClr val="DABADD"/>
            </a:solidFill>
            <a:prstDash val="solid"/>
          </a:ln>
        </p:spPr>
      </p:sp>
      <p:sp>
        <p:nvSpPr>
          <p:cNvPr id="5" name="Text 2"/>
          <p:cNvSpPr/>
          <p:nvPr/>
        </p:nvSpPr>
        <p:spPr>
          <a:xfrm>
            <a:off x="1022509" y="3908822"/>
            <a:ext cx="168950" cy="337899"/>
          </a:xfrm>
          <a:prstGeom prst="rect">
            <a:avLst/>
          </a:prstGeom>
          <a:noFill/>
          <a:ln/>
        </p:spPr>
        <p:txBody>
          <a:bodyPr wrap="none" lIns="0" tIns="0" rIns="0" bIns="0" rtlCol="0" anchor="t"/>
          <a:lstStyle/>
          <a:p>
            <a:pPr algn="ctr" indent="0" marL="0">
              <a:lnSpc>
                <a:spcPts val="2650"/>
              </a:lnSpc>
              <a:buNone/>
            </a:pPr>
            <a:r>
              <a:rPr lang="en-US" sz="2650" spc="-53" kern="0"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50" dirty="0"/>
          </a:p>
        </p:txBody>
      </p:sp>
      <p:sp>
        <p:nvSpPr>
          <p:cNvPr id="6" name="Text 3"/>
          <p:cNvSpPr/>
          <p:nvPr/>
        </p:nvSpPr>
        <p:spPr>
          <a:xfrm>
            <a:off x="1615559" y="3808571"/>
            <a:ext cx="2816185" cy="351949"/>
          </a:xfrm>
          <a:prstGeom prst="rect">
            <a:avLst/>
          </a:prstGeom>
          <a:noFill/>
          <a:ln/>
        </p:spPr>
        <p:txBody>
          <a:bodyPr wrap="none" lIns="0" tIns="0" rIns="0" bIns="0" rtlCol="0" anchor="t"/>
          <a:lstStyle/>
          <a:p>
            <a:pPr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الوضوح</a:t>
            </a:r>
            <a:endParaRPr lang="en-US" sz="2200" dirty="0"/>
          </a:p>
        </p:txBody>
      </p:sp>
      <p:sp>
        <p:nvSpPr>
          <p:cNvPr id="7" name="Text 4"/>
          <p:cNvSpPr/>
          <p:nvPr/>
        </p:nvSpPr>
        <p:spPr>
          <a:xfrm>
            <a:off x="1615559" y="4304109"/>
            <a:ext cx="2836783" cy="766048"/>
          </a:xfrm>
          <a:prstGeom prst="rect">
            <a:avLst/>
          </a:prstGeom>
          <a:noFill/>
          <a:ln/>
        </p:spPr>
        <p:txBody>
          <a:bodyPr wrap="squar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يجب أن يكون البحث واضحًا ودقيقًا في عباراته.</a:t>
            </a:r>
            <a:endParaRPr lang="en-US" sz="1850" dirty="0"/>
          </a:p>
        </p:txBody>
      </p:sp>
      <p:sp>
        <p:nvSpPr>
          <p:cNvPr id="8" name="Shape 5"/>
          <p:cNvSpPr/>
          <p:nvPr/>
        </p:nvSpPr>
        <p:spPr>
          <a:xfrm>
            <a:off x="4691658" y="3808571"/>
            <a:ext cx="538520" cy="538520"/>
          </a:xfrm>
          <a:prstGeom prst="roundRect">
            <a:avLst>
              <a:gd name="adj" fmla="val 18670"/>
            </a:avLst>
          </a:prstGeom>
          <a:solidFill>
            <a:srgbClr val="F4D4F7"/>
          </a:solidFill>
          <a:ln w="7620">
            <a:solidFill>
              <a:srgbClr val="DABADD"/>
            </a:solidFill>
            <a:prstDash val="solid"/>
          </a:ln>
        </p:spPr>
      </p:sp>
      <p:sp>
        <p:nvSpPr>
          <p:cNvPr id="9" name="Text 6"/>
          <p:cNvSpPr/>
          <p:nvPr/>
        </p:nvSpPr>
        <p:spPr>
          <a:xfrm>
            <a:off x="4876443" y="3908822"/>
            <a:ext cx="168950" cy="337899"/>
          </a:xfrm>
          <a:prstGeom prst="rect">
            <a:avLst/>
          </a:prstGeom>
          <a:noFill/>
          <a:ln/>
        </p:spPr>
        <p:txBody>
          <a:bodyPr wrap="none" lIns="0" tIns="0" rIns="0" bIns="0" rtlCol="0" anchor="t"/>
          <a:lstStyle/>
          <a:p>
            <a:pPr algn="ctr" indent="0" marL="0">
              <a:lnSpc>
                <a:spcPts val="2650"/>
              </a:lnSpc>
              <a:buNone/>
            </a:pPr>
            <a:r>
              <a:rPr lang="en-US" sz="2650" spc="-53" kern="0"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50" dirty="0"/>
          </a:p>
        </p:txBody>
      </p:sp>
      <p:sp>
        <p:nvSpPr>
          <p:cNvPr id="10" name="Text 7"/>
          <p:cNvSpPr/>
          <p:nvPr/>
        </p:nvSpPr>
        <p:spPr>
          <a:xfrm>
            <a:off x="5469493" y="3808571"/>
            <a:ext cx="2816185" cy="351949"/>
          </a:xfrm>
          <a:prstGeom prst="rect">
            <a:avLst/>
          </a:prstGeom>
          <a:noFill/>
          <a:ln/>
        </p:spPr>
        <p:txBody>
          <a:bodyPr wrap="none" lIns="0" tIns="0" rIns="0" bIns="0" rtlCol="0" anchor="t"/>
          <a:lstStyle/>
          <a:p>
            <a:pPr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التماسك</a:t>
            </a:r>
            <a:endParaRPr lang="en-US" sz="2200" dirty="0"/>
          </a:p>
        </p:txBody>
      </p:sp>
      <p:sp>
        <p:nvSpPr>
          <p:cNvPr id="11" name="Text 8"/>
          <p:cNvSpPr/>
          <p:nvPr/>
        </p:nvSpPr>
        <p:spPr>
          <a:xfrm>
            <a:off x="5469493" y="4304109"/>
            <a:ext cx="2836783" cy="766048"/>
          </a:xfrm>
          <a:prstGeom prst="rect">
            <a:avLst/>
          </a:prstGeom>
          <a:noFill/>
          <a:ln/>
        </p:spPr>
        <p:txBody>
          <a:bodyPr wrap="squar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يجب أن يكون هناك اتساق بين الأفكار والمحتوى.</a:t>
            </a:r>
            <a:endParaRPr lang="en-US" sz="1850" dirty="0"/>
          </a:p>
        </p:txBody>
      </p:sp>
      <p:sp>
        <p:nvSpPr>
          <p:cNvPr id="12" name="Shape 9"/>
          <p:cNvSpPr/>
          <p:nvPr/>
        </p:nvSpPr>
        <p:spPr>
          <a:xfrm>
            <a:off x="837724" y="5578673"/>
            <a:ext cx="538520" cy="538520"/>
          </a:xfrm>
          <a:prstGeom prst="roundRect">
            <a:avLst>
              <a:gd name="adj" fmla="val 18670"/>
            </a:avLst>
          </a:prstGeom>
          <a:solidFill>
            <a:srgbClr val="F4D4F7"/>
          </a:solidFill>
          <a:ln w="7620">
            <a:solidFill>
              <a:srgbClr val="DABADD"/>
            </a:solidFill>
            <a:prstDash val="solid"/>
          </a:ln>
        </p:spPr>
      </p:sp>
      <p:sp>
        <p:nvSpPr>
          <p:cNvPr id="13" name="Text 10"/>
          <p:cNvSpPr/>
          <p:nvPr/>
        </p:nvSpPr>
        <p:spPr>
          <a:xfrm>
            <a:off x="1022509" y="5678924"/>
            <a:ext cx="168950" cy="337899"/>
          </a:xfrm>
          <a:prstGeom prst="rect">
            <a:avLst/>
          </a:prstGeom>
          <a:noFill/>
          <a:ln/>
        </p:spPr>
        <p:txBody>
          <a:bodyPr wrap="none" lIns="0" tIns="0" rIns="0" bIns="0" rtlCol="0" anchor="t"/>
          <a:lstStyle/>
          <a:p>
            <a:pPr algn="ctr" indent="0" marL="0">
              <a:lnSpc>
                <a:spcPts val="2650"/>
              </a:lnSpc>
              <a:buNone/>
            </a:pPr>
            <a:r>
              <a:rPr lang="en-US" sz="2650" spc="-53" kern="0"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50" dirty="0"/>
          </a:p>
        </p:txBody>
      </p:sp>
      <p:sp>
        <p:nvSpPr>
          <p:cNvPr id="14" name="Text 11"/>
          <p:cNvSpPr/>
          <p:nvPr/>
        </p:nvSpPr>
        <p:spPr>
          <a:xfrm>
            <a:off x="1615559" y="5578673"/>
            <a:ext cx="2816185" cy="351949"/>
          </a:xfrm>
          <a:prstGeom prst="rect">
            <a:avLst/>
          </a:prstGeom>
          <a:noFill/>
          <a:ln/>
        </p:spPr>
        <p:txBody>
          <a:bodyPr wrap="none" lIns="0" tIns="0" rIns="0" bIns="0" rtlCol="0" anchor="t"/>
          <a:lstStyle/>
          <a:p>
            <a:pPr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الدقة</a:t>
            </a:r>
            <a:endParaRPr lang="en-US" sz="2200" dirty="0"/>
          </a:p>
        </p:txBody>
      </p:sp>
      <p:sp>
        <p:nvSpPr>
          <p:cNvPr id="15" name="Text 12"/>
          <p:cNvSpPr/>
          <p:nvPr/>
        </p:nvSpPr>
        <p:spPr>
          <a:xfrm>
            <a:off x="1615559" y="6074212"/>
            <a:ext cx="6690717" cy="383024"/>
          </a:xfrm>
          <a:prstGeom prst="rect">
            <a:avLst/>
          </a:prstGeom>
          <a:noFill/>
          <a:ln/>
        </p:spPr>
        <p:txBody>
          <a:bodyPr wrap="non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يجب التأكد من صحة المعلومات والحقائق.</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24124" y="1739146"/>
            <a:ext cx="7468553" cy="1408033"/>
          </a:xfrm>
          <a:prstGeom prst="rect">
            <a:avLst/>
          </a:prstGeom>
          <a:noFill/>
          <a:ln/>
        </p:spPr>
        <p:txBody>
          <a:bodyPr wrap="square" lIns="0" tIns="0" rIns="0" bIns="0" rtlCol="0" anchor="t"/>
          <a:lstStyle/>
          <a:p>
            <a:pPr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دور البرمجيات التحريرية في تحسين البحوث العلمية</a:t>
            </a:r>
            <a:endParaRPr lang="en-US" sz="4400" dirty="0"/>
          </a:p>
        </p:txBody>
      </p:sp>
      <p:sp>
        <p:nvSpPr>
          <p:cNvPr id="4" name="Shape 1"/>
          <p:cNvSpPr/>
          <p:nvPr/>
        </p:nvSpPr>
        <p:spPr>
          <a:xfrm>
            <a:off x="6324124" y="3506153"/>
            <a:ext cx="3614618" cy="1372433"/>
          </a:xfrm>
          <a:prstGeom prst="roundRect">
            <a:avLst>
              <a:gd name="adj" fmla="val 7326"/>
            </a:avLst>
          </a:prstGeom>
          <a:solidFill>
            <a:srgbClr val="F4D4F7"/>
          </a:solidFill>
          <a:ln w="7620">
            <a:solidFill>
              <a:srgbClr val="DABADD"/>
            </a:solidFill>
            <a:prstDash val="solid"/>
          </a:ln>
        </p:spPr>
      </p:sp>
      <p:sp>
        <p:nvSpPr>
          <p:cNvPr id="5" name="Text 2"/>
          <p:cNvSpPr/>
          <p:nvPr/>
        </p:nvSpPr>
        <p:spPr>
          <a:xfrm>
            <a:off x="6571059" y="3753088"/>
            <a:ext cx="2816185" cy="351949"/>
          </a:xfrm>
          <a:prstGeom prst="rect">
            <a:avLst/>
          </a:prstGeom>
          <a:noFill/>
          <a:ln/>
        </p:spPr>
        <p:txBody>
          <a:bodyPr wrap="none" lIns="0" tIns="0" rIns="0" bIns="0" rtlCol="0" anchor="t"/>
          <a:lstStyle/>
          <a:p>
            <a:pPr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التحرير اللغوي</a:t>
            </a:r>
            <a:endParaRPr lang="en-US" sz="2200" dirty="0"/>
          </a:p>
        </p:txBody>
      </p:sp>
      <p:sp>
        <p:nvSpPr>
          <p:cNvPr id="6" name="Text 3"/>
          <p:cNvSpPr/>
          <p:nvPr/>
        </p:nvSpPr>
        <p:spPr>
          <a:xfrm>
            <a:off x="6571059" y="4248626"/>
            <a:ext cx="3120747" cy="383024"/>
          </a:xfrm>
          <a:prstGeom prst="rect">
            <a:avLst/>
          </a:prstGeom>
          <a:noFill/>
          <a:ln/>
        </p:spPr>
        <p:txBody>
          <a:bodyPr wrap="non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التصحيح الإملائي والنحوي.</a:t>
            </a:r>
            <a:endParaRPr lang="en-US" sz="1850" dirty="0"/>
          </a:p>
        </p:txBody>
      </p:sp>
      <p:sp>
        <p:nvSpPr>
          <p:cNvPr id="7" name="Shape 4"/>
          <p:cNvSpPr/>
          <p:nvPr/>
        </p:nvSpPr>
        <p:spPr>
          <a:xfrm>
            <a:off x="10178058" y="3506153"/>
            <a:ext cx="3614618" cy="1372433"/>
          </a:xfrm>
          <a:prstGeom prst="roundRect">
            <a:avLst>
              <a:gd name="adj" fmla="val 7326"/>
            </a:avLst>
          </a:prstGeom>
          <a:solidFill>
            <a:srgbClr val="F4D4F7"/>
          </a:solidFill>
          <a:ln w="7620">
            <a:solidFill>
              <a:srgbClr val="DABADD"/>
            </a:solidFill>
            <a:prstDash val="solid"/>
          </a:ln>
        </p:spPr>
      </p:sp>
      <p:sp>
        <p:nvSpPr>
          <p:cNvPr id="8" name="Text 5"/>
          <p:cNvSpPr/>
          <p:nvPr/>
        </p:nvSpPr>
        <p:spPr>
          <a:xfrm>
            <a:off x="10424993" y="3753088"/>
            <a:ext cx="2816185" cy="351949"/>
          </a:xfrm>
          <a:prstGeom prst="rect">
            <a:avLst/>
          </a:prstGeom>
          <a:noFill/>
          <a:ln/>
        </p:spPr>
        <p:txBody>
          <a:bodyPr wrap="none" lIns="0" tIns="0" rIns="0" bIns="0" rtlCol="0" anchor="t"/>
          <a:lstStyle/>
          <a:p>
            <a:pPr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تنسيق البحث</a:t>
            </a:r>
            <a:endParaRPr lang="en-US" sz="2200" dirty="0"/>
          </a:p>
        </p:txBody>
      </p:sp>
      <p:sp>
        <p:nvSpPr>
          <p:cNvPr id="9" name="Text 6"/>
          <p:cNvSpPr/>
          <p:nvPr/>
        </p:nvSpPr>
        <p:spPr>
          <a:xfrm>
            <a:off x="10424993" y="4248626"/>
            <a:ext cx="3120747" cy="383024"/>
          </a:xfrm>
          <a:prstGeom prst="rect">
            <a:avLst/>
          </a:prstGeom>
          <a:noFill/>
          <a:ln/>
        </p:spPr>
        <p:txBody>
          <a:bodyPr wrap="non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تنسيق العناوين، والفقرات، والصور.</a:t>
            </a:r>
            <a:endParaRPr lang="en-US" sz="1850" dirty="0"/>
          </a:p>
        </p:txBody>
      </p:sp>
      <p:sp>
        <p:nvSpPr>
          <p:cNvPr id="10" name="Shape 7"/>
          <p:cNvSpPr/>
          <p:nvPr/>
        </p:nvSpPr>
        <p:spPr>
          <a:xfrm>
            <a:off x="6324124" y="5117902"/>
            <a:ext cx="3614618" cy="1372433"/>
          </a:xfrm>
          <a:prstGeom prst="roundRect">
            <a:avLst>
              <a:gd name="adj" fmla="val 7326"/>
            </a:avLst>
          </a:prstGeom>
          <a:solidFill>
            <a:srgbClr val="F4D4F7"/>
          </a:solidFill>
          <a:ln w="7620">
            <a:solidFill>
              <a:srgbClr val="DABADD"/>
            </a:solidFill>
            <a:prstDash val="solid"/>
          </a:ln>
        </p:spPr>
      </p:sp>
      <p:sp>
        <p:nvSpPr>
          <p:cNvPr id="11" name="Text 8"/>
          <p:cNvSpPr/>
          <p:nvPr/>
        </p:nvSpPr>
        <p:spPr>
          <a:xfrm>
            <a:off x="6571059" y="5364837"/>
            <a:ext cx="2816185" cy="351949"/>
          </a:xfrm>
          <a:prstGeom prst="rect">
            <a:avLst/>
          </a:prstGeom>
          <a:noFill/>
          <a:ln/>
        </p:spPr>
        <p:txBody>
          <a:bodyPr wrap="none" lIns="0" tIns="0" rIns="0" bIns="0" rtlCol="0" anchor="t"/>
          <a:lstStyle/>
          <a:p>
            <a:pPr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إدارة المصادر</a:t>
            </a:r>
            <a:endParaRPr lang="en-US" sz="2200" dirty="0"/>
          </a:p>
        </p:txBody>
      </p:sp>
      <p:sp>
        <p:nvSpPr>
          <p:cNvPr id="12" name="Text 9"/>
          <p:cNvSpPr/>
          <p:nvPr/>
        </p:nvSpPr>
        <p:spPr>
          <a:xfrm>
            <a:off x="6571059" y="5860375"/>
            <a:ext cx="3120747" cy="383024"/>
          </a:xfrm>
          <a:prstGeom prst="rect">
            <a:avLst/>
          </a:prstGeom>
          <a:noFill/>
          <a:ln/>
        </p:spPr>
        <p:txBody>
          <a:bodyPr wrap="non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إنشاء قائمة المراجع وتنظيمها.</a:t>
            </a:r>
            <a:endParaRPr lang="en-US" sz="1850" dirty="0"/>
          </a:p>
        </p:txBody>
      </p:sp>
      <p:sp>
        <p:nvSpPr>
          <p:cNvPr id="13" name="Shape 10"/>
          <p:cNvSpPr/>
          <p:nvPr/>
        </p:nvSpPr>
        <p:spPr>
          <a:xfrm>
            <a:off x="10178058" y="5117902"/>
            <a:ext cx="3614618" cy="1372433"/>
          </a:xfrm>
          <a:prstGeom prst="roundRect">
            <a:avLst>
              <a:gd name="adj" fmla="val 7326"/>
            </a:avLst>
          </a:prstGeom>
          <a:solidFill>
            <a:srgbClr val="F4D4F7"/>
          </a:solidFill>
          <a:ln w="7620">
            <a:solidFill>
              <a:srgbClr val="DABADD"/>
            </a:solidFill>
            <a:prstDash val="solid"/>
          </a:ln>
        </p:spPr>
      </p:sp>
      <p:sp>
        <p:nvSpPr>
          <p:cNvPr id="14" name="Text 11"/>
          <p:cNvSpPr/>
          <p:nvPr/>
        </p:nvSpPr>
        <p:spPr>
          <a:xfrm>
            <a:off x="10424993" y="5364837"/>
            <a:ext cx="2816185" cy="351949"/>
          </a:xfrm>
          <a:prstGeom prst="rect">
            <a:avLst/>
          </a:prstGeom>
          <a:noFill/>
          <a:ln/>
        </p:spPr>
        <p:txBody>
          <a:bodyPr wrap="none" lIns="0" tIns="0" rIns="0" bIns="0" rtlCol="0" anchor="t"/>
          <a:lstStyle/>
          <a:p>
            <a:pPr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التحليل</a:t>
            </a:r>
            <a:endParaRPr lang="en-US" sz="2200" dirty="0"/>
          </a:p>
        </p:txBody>
      </p:sp>
      <p:sp>
        <p:nvSpPr>
          <p:cNvPr id="15" name="Text 12"/>
          <p:cNvSpPr/>
          <p:nvPr/>
        </p:nvSpPr>
        <p:spPr>
          <a:xfrm>
            <a:off x="10424993" y="5860375"/>
            <a:ext cx="3120747" cy="383024"/>
          </a:xfrm>
          <a:prstGeom prst="rect">
            <a:avLst/>
          </a:prstGeom>
          <a:noFill/>
          <a:ln/>
        </p:spPr>
        <p:txBody>
          <a:bodyPr wrap="none" lIns="0" tIns="0" rIns="0" bIns="0" rtlCol="0" anchor="t"/>
          <a:lstStyle/>
          <a:p>
            <a:pP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التحقق من وجود أخطاء و اقتراحات.</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9978" y="612815"/>
            <a:ext cx="11165443" cy="655439"/>
          </a:xfrm>
          <a:prstGeom prst="rect">
            <a:avLst/>
          </a:prstGeom>
          <a:noFill/>
          <a:ln/>
        </p:spPr>
        <p:txBody>
          <a:bodyPr wrap="none" lIns="0" tIns="0" rIns="0" bIns="0" rtlCol="0" anchor="t"/>
          <a:lstStyle/>
          <a:p>
            <a:pPr indent="0" marL="0">
              <a:lnSpc>
                <a:spcPts val="5150"/>
              </a:lnSpc>
              <a:buNone/>
            </a:pPr>
            <a:r>
              <a:rPr lang="en-US" sz="4100" spc="-83" kern="0" dirty="0">
                <a:solidFill>
                  <a:srgbClr val="D73AD7"/>
                </a:solidFill>
                <a:latin typeface="Source Serif Pro Semi Bold" pitchFamily="34" charset="0"/>
                <a:ea typeface="Source Serif Pro Semi Bold" pitchFamily="34" charset="-122"/>
                <a:cs typeface="Source Serif Pro Semi Bold" pitchFamily="34" charset="-120"/>
              </a:rPr>
              <a:t>الخطوات العملية لتحرير البحث باستخدام التقنيات الحديثة</a:t>
            </a:r>
            <a:endParaRPr lang="en-US" sz="4100" dirty="0"/>
          </a:p>
        </p:txBody>
      </p:sp>
      <p:sp>
        <p:nvSpPr>
          <p:cNvPr id="3" name="Shape 1"/>
          <p:cNvSpPr/>
          <p:nvPr/>
        </p:nvSpPr>
        <p:spPr>
          <a:xfrm>
            <a:off x="7299960" y="1713905"/>
            <a:ext cx="30480" cy="5905738"/>
          </a:xfrm>
          <a:prstGeom prst="roundRect">
            <a:avLst>
              <a:gd name="adj" fmla="val 307107"/>
            </a:avLst>
          </a:prstGeom>
          <a:solidFill>
            <a:srgbClr val="DABADD"/>
          </a:solidFill>
          <a:ln/>
        </p:spPr>
      </p:sp>
      <p:sp>
        <p:nvSpPr>
          <p:cNvPr id="4" name="Shape 2"/>
          <p:cNvSpPr/>
          <p:nvPr/>
        </p:nvSpPr>
        <p:spPr>
          <a:xfrm>
            <a:off x="6315015" y="2199918"/>
            <a:ext cx="779978" cy="30480"/>
          </a:xfrm>
          <a:prstGeom prst="roundRect">
            <a:avLst>
              <a:gd name="adj" fmla="val 307107"/>
            </a:avLst>
          </a:prstGeom>
          <a:solidFill>
            <a:srgbClr val="DABADD"/>
          </a:solidFill>
          <a:ln/>
        </p:spPr>
      </p:sp>
      <p:sp>
        <p:nvSpPr>
          <p:cNvPr id="5" name="Shape 3"/>
          <p:cNvSpPr/>
          <p:nvPr/>
        </p:nvSpPr>
        <p:spPr>
          <a:xfrm>
            <a:off x="7064514" y="1964531"/>
            <a:ext cx="501372" cy="501372"/>
          </a:xfrm>
          <a:prstGeom prst="roundRect">
            <a:avLst>
              <a:gd name="adj" fmla="val 18670"/>
            </a:avLst>
          </a:prstGeom>
          <a:solidFill>
            <a:srgbClr val="F4D4F7"/>
          </a:solidFill>
          <a:ln w="7620">
            <a:solidFill>
              <a:srgbClr val="DABADD"/>
            </a:solidFill>
            <a:prstDash val="solid"/>
          </a:ln>
        </p:spPr>
      </p:sp>
      <p:sp>
        <p:nvSpPr>
          <p:cNvPr id="6" name="Text 4"/>
          <p:cNvSpPr/>
          <p:nvPr/>
        </p:nvSpPr>
        <p:spPr>
          <a:xfrm>
            <a:off x="7236559" y="2057876"/>
            <a:ext cx="157282" cy="314682"/>
          </a:xfrm>
          <a:prstGeom prst="rect">
            <a:avLst/>
          </a:prstGeom>
          <a:noFill/>
          <a:ln/>
        </p:spPr>
        <p:txBody>
          <a:bodyPr wrap="none" lIns="0" tIns="0" rIns="0" bIns="0" rtlCol="0" anchor="t"/>
          <a:lstStyle/>
          <a:p>
            <a:pPr algn="ctr" indent="0" marL="0">
              <a:lnSpc>
                <a:spcPts val="2450"/>
              </a:lnSpc>
              <a:buNone/>
            </a:pPr>
            <a:r>
              <a:rPr lang="en-US" sz="2450" spc="-50" kern="0"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450" dirty="0"/>
          </a:p>
        </p:txBody>
      </p:sp>
      <p:sp>
        <p:nvSpPr>
          <p:cNvPr id="7" name="Text 5"/>
          <p:cNvSpPr/>
          <p:nvPr/>
        </p:nvSpPr>
        <p:spPr>
          <a:xfrm>
            <a:off x="3467457" y="1936671"/>
            <a:ext cx="2621994" cy="327660"/>
          </a:xfrm>
          <a:prstGeom prst="rect">
            <a:avLst/>
          </a:prstGeom>
          <a:noFill/>
          <a:ln/>
        </p:spPr>
        <p:txBody>
          <a:bodyPr wrap="none" lIns="0" tIns="0" rIns="0" bIns="0" rtlCol="0" anchor="t"/>
          <a:lstStyle/>
          <a:p>
            <a:pPr algn="r" indent="0" marL="0">
              <a:lnSpc>
                <a:spcPts val="2550"/>
              </a:lnSpc>
              <a:buNone/>
            </a:pPr>
            <a:r>
              <a:rPr lang="en-US" sz="2050" spc="-41" kern="0" dirty="0">
                <a:solidFill>
                  <a:srgbClr val="272525"/>
                </a:solidFill>
                <a:latin typeface="Source Serif Pro Semi Bold" pitchFamily="34" charset="0"/>
                <a:ea typeface="Source Serif Pro Semi Bold" pitchFamily="34" charset="-122"/>
                <a:cs typeface="Source Serif Pro Semi Bold" pitchFamily="34" charset="-120"/>
              </a:rPr>
              <a:t>التخطيط</a:t>
            </a:r>
            <a:endParaRPr lang="en-US" sz="2050" dirty="0"/>
          </a:p>
        </p:txBody>
      </p:sp>
      <p:sp>
        <p:nvSpPr>
          <p:cNvPr id="8" name="Text 6"/>
          <p:cNvSpPr/>
          <p:nvPr/>
        </p:nvSpPr>
        <p:spPr>
          <a:xfrm>
            <a:off x="779978" y="2398038"/>
            <a:ext cx="5309473" cy="356592"/>
          </a:xfrm>
          <a:prstGeom prst="rect">
            <a:avLst/>
          </a:prstGeom>
          <a:noFill/>
          <a:ln/>
        </p:spPr>
        <p:txBody>
          <a:bodyPr wrap="none" lIns="0" tIns="0" rIns="0" bIns="0" rtlCol="0" anchor="t"/>
          <a:lstStyle/>
          <a:p>
            <a:pPr algn="r"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تحديد أهداف البحث ونطاقه.</a:t>
            </a:r>
            <a:endParaRPr lang="en-US" sz="1750" dirty="0"/>
          </a:p>
        </p:txBody>
      </p:sp>
      <p:sp>
        <p:nvSpPr>
          <p:cNvPr id="9" name="Shape 7"/>
          <p:cNvSpPr/>
          <p:nvPr/>
        </p:nvSpPr>
        <p:spPr>
          <a:xfrm>
            <a:off x="7535406" y="3314105"/>
            <a:ext cx="779978" cy="30480"/>
          </a:xfrm>
          <a:prstGeom prst="roundRect">
            <a:avLst>
              <a:gd name="adj" fmla="val 307107"/>
            </a:avLst>
          </a:prstGeom>
          <a:solidFill>
            <a:srgbClr val="DABADD"/>
          </a:solidFill>
          <a:ln/>
        </p:spPr>
      </p:sp>
      <p:sp>
        <p:nvSpPr>
          <p:cNvPr id="10" name="Shape 8"/>
          <p:cNvSpPr/>
          <p:nvPr/>
        </p:nvSpPr>
        <p:spPr>
          <a:xfrm>
            <a:off x="7064514" y="3078718"/>
            <a:ext cx="501372" cy="501372"/>
          </a:xfrm>
          <a:prstGeom prst="roundRect">
            <a:avLst>
              <a:gd name="adj" fmla="val 18670"/>
            </a:avLst>
          </a:prstGeom>
          <a:solidFill>
            <a:srgbClr val="F4D4F7"/>
          </a:solidFill>
          <a:ln w="7620">
            <a:solidFill>
              <a:srgbClr val="DABADD"/>
            </a:solidFill>
            <a:prstDash val="solid"/>
          </a:ln>
        </p:spPr>
      </p:sp>
      <p:sp>
        <p:nvSpPr>
          <p:cNvPr id="11" name="Text 9"/>
          <p:cNvSpPr/>
          <p:nvPr/>
        </p:nvSpPr>
        <p:spPr>
          <a:xfrm>
            <a:off x="7236559" y="3172063"/>
            <a:ext cx="157282" cy="314682"/>
          </a:xfrm>
          <a:prstGeom prst="rect">
            <a:avLst/>
          </a:prstGeom>
          <a:noFill/>
          <a:ln/>
        </p:spPr>
        <p:txBody>
          <a:bodyPr wrap="none" lIns="0" tIns="0" rIns="0" bIns="0" rtlCol="0" anchor="t"/>
          <a:lstStyle/>
          <a:p>
            <a:pPr algn="ctr" indent="0" marL="0">
              <a:lnSpc>
                <a:spcPts val="2450"/>
              </a:lnSpc>
              <a:buNone/>
            </a:pPr>
            <a:r>
              <a:rPr lang="en-US" sz="2450" spc="-50" kern="0"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450" dirty="0"/>
          </a:p>
        </p:txBody>
      </p:sp>
      <p:sp>
        <p:nvSpPr>
          <p:cNvPr id="12" name="Text 10"/>
          <p:cNvSpPr/>
          <p:nvPr/>
        </p:nvSpPr>
        <p:spPr>
          <a:xfrm>
            <a:off x="8540948" y="3050858"/>
            <a:ext cx="2621994" cy="327660"/>
          </a:xfrm>
          <a:prstGeom prst="rect">
            <a:avLst/>
          </a:prstGeom>
          <a:noFill/>
          <a:ln/>
        </p:spPr>
        <p:txBody>
          <a:bodyPr wrap="none" lIns="0" tIns="0" rIns="0" bIns="0" rtlCol="0" anchor="t"/>
          <a:lstStyle/>
          <a:p>
            <a:pPr algn="l" indent="0" marL="0">
              <a:lnSpc>
                <a:spcPts val="2550"/>
              </a:lnSpc>
              <a:buNone/>
            </a:pPr>
            <a:r>
              <a:rPr lang="en-US" sz="2050" spc="-41" kern="0" dirty="0">
                <a:solidFill>
                  <a:srgbClr val="272525"/>
                </a:solidFill>
                <a:latin typeface="Source Serif Pro Semi Bold" pitchFamily="34" charset="0"/>
                <a:ea typeface="Source Serif Pro Semi Bold" pitchFamily="34" charset="-122"/>
                <a:cs typeface="Source Serif Pro Semi Bold" pitchFamily="34" charset="-120"/>
              </a:rPr>
              <a:t>الكتابة</a:t>
            </a:r>
            <a:endParaRPr lang="en-US" sz="2050" dirty="0"/>
          </a:p>
        </p:txBody>
      </p:sp>
      <p:sp>
        <p:nvSpPr>
          <p:cNvPr id="13" name="Text 11"/>
          <p:cNvSpPr/>
          <p:nvPr/>
        </p:nvSpPr>
        <p:spPr>
          <a:xfrm>
            <a:off x="8540948" y="3512225"/>
            <a:ext cx="5309473" cy="356592"/>
          </a:xfrm>
          <a:prstGeom prst="rect">
            <a:avLst/>
          </a:prstGeom>
          <a:noFill/>
          <a:ln/>
        </p:spPr>
        <p:txBody>
          <a:bodyPr wrap="none" lIns="0" tIns="0" rIns="0" bIns="0" rtlCol="0" anchor="t"/>
          <a:lstStyle/>
          <a:p>
            <a:pPr algn="l"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صياغة البحث بشكل واضح ودقيق.</a:t>
            </a:r>
            <a:endParaRPr lang="en-US" sz="1750" dirty="0"/>
          </a:p>
        </p:txBody>
      </p:sp>
      <p:sp>
        <p:nvSpPr>
          <p:cNvPr id="14" name="Shape 12"/>
          <p:cNvSpPr/>
          <p:nvPr/>
        </p:nvSpPr>
        <p:spPr>
          <a:xfrm>
            <a:off x="6315015" y="4316968"/>
            <a:ext cx="779978" cy="30480"/>
          </a:xfrm>
          <a:prstGeom prst="roundRect">
            <a:avLst>
              <a:gd name="adj" fmla="val 307107"/>
            </a:avLst>
          </a:prstGeom>
          <a:solidFill>
            <a:srgbClr val="DABADD"/>
          </a:solidFill>
          <a:ln/>
        </p:spPr>
      </p:sp>
      <p:sp>
        <p:nvSpPr>
          <p:cNvPr id="15" name="Shape 13"/>
          <p:cNvSpPr/>
          <p:nvPr/>
        </p:nvSpPr>
        <p:spPr>
          <a:xfrm>
            <a:off x="7064514" y="4081582"/>
            <a:ext cx="501372" cy="501372"/>
          </a:xfrm>
          <a:prstGeom prst="roundRect">
            <a:avLst>
              <a:gd name="adj" fmla="val 18670"/>
            </a:avLst>
          </a:prstGeom>
          <a:solidFill>
            <a:srgbClr val="F4D4F7"/>
          </a:solidFill>
          <a:ln w="7620">
            <a:solidFill>
              <a:srgbClr val="DABADD"/>
            </a:solidFill>
            <a:prstDash val="solid"/>
          </a:ln>
        </p:spPr>
      </p:sp>
      <p:sp>
        <p:nvSpPr>
          <p:cNvPr id="16" name="Text 14"/>
          <p:cNvSpPr/>
          <p:nvPr/>
        </p:nvSpPr>
        <p:spPr>
          <a:xfrm>
            <a:off x="7236559" y="4174927"/>
            <a:ext cx="157282" cy="314682"/>
          </a:xfrm>
          <a:prstGeom prst="rect">
            <a:avLst/>
          </a:prstGeom>
          <a:noFill/>
          <a:ln/>
        </p:spPr>
        <p:txBody>
          <a:bodyPr wrap="none" lIns="0" tIns="0" rIns="0" bIns="0" rtlCol="0" anchor="t"/>
          <a:lstStyle/>
          <a:p>
            <a:pPr algn="ctr" indent="0" marL="0">
              <a:lnSpc>
                <a:spcPts val="2450"/>
              </a:lnSpc>
              <a:buNone/>
            </a:pPr>
            <a:r>
              <a:rPr lang="en-US" sz="2450" spc="-50" kern="0"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450" dirty="0"/>
          </a:p>
        </p:txBody>
      </p:sp>
      <p:sp>
        <p:nvSpPr>
          <p:cNvPr id="17" name="Text 15"/>
          <p:cNvSpPr/>
          <p:nvPr/>
        </p:nvSpPr>
        <p:spPr>
          <a:xfrm>
            <a:off x="3467457" y="4053721"/>
            <a:ext cx="2621994" cy="327660"/>
          </a:xfrm>
          <a:prstGeom prst="rect">
            <a:avLst/>
          </a:prstGeom>
          <a:noFill/>
          <a:ln/>
        </p:spPr>
        <p:txBody>
          <a:bodyPr wrap="none" lIns="0" tIns="0" rIns="0" bIns="0" rtlCol="0" anchor="t"/>
          <a:lstStyle/>
          <a:p>
            <a:pPr algn="r" indent="0" marL="0">
              <a:lnSpc>
                <a:spcPts val="2550"/>
              </a:lnSpc>
              <a:buNone/>
            </a:pPr>
            <a:r>
              <a:rPr lang="en-US" sz="2050" spc="-41" kern="0" dirty="0">
                <a:solidFill>
                  <a:srgbClr val="272525"/>
                </a:solidFill>
                <a:latin typeface="Source Serif Pro Semi Bold" pitchFamily="34" charset="0"/>
                <a:ea typeface="Source Serif Pro Semi Bold" pitchFamily="34" charset="-122"/>
                <a:cs typeface="Source Serif Pro Semi Bold" pitchFamily="34" charset="-120"/>
              </a:rPr>
              <a:t>التحرير</a:t>
            </a:r>
            <a:endParaRPr lang="en-US" sz="2050" dirty="0"/>
          </a:p>
        </p:txBody>
      </p:sp>
      <p:sp>
        <p:nvSpPr>
          <p:cNvPr id="18" name="Text 16"/>
          <p:cNvSpPr/>
          <p:nvPr/>
        </p:nvSpPr>
        <p:spPr>
          <a:xfrm>
            <a:off x="779978" y="4515088"/>
            <a:ext cx="5309473" cy="356592"/>
          </a:xfrm>
          <a:prstGeom prst="rect">
            <a:avLst/>
          </a:prstGeom>
          <a:noFill/>
          <a:ln/>
        </p:spPr>
        <p:txBody>
          <a:bodyPr wrap="none" lIns="0" tIns="0" rIns="0" bIns="0" rtlCol="0" anchor="t"/>
          <a:lstStyle/>
          <a:p>
            <a:pPr algn="r"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التصحيح اللغوي والنحوي.</a:t>
            </a:r>
            <a:endParaRPr lang="en-US" sz="1750" dirty="0"/>
          </a:p>
        </p:txBody>
      </p:sp>
      <p:sp>
        <p:nvSpPr>
          <p:cNvPr id="19" name="Shape 17"/>
          <p:cNvSpPr/>
          <p:nvPr/>
        </p:nvSpPr>
        <p:spPr>
          <a:xfrm>
            <a:off x="7535406" y="5319832"/>
            <a:ext cx="779978" cy="30480"/>
          </a:xfrm>
          <a:prstGeom prst="roundRect">
            <a:avLst>
              <a:gd name="adj" fmla="val 307107"/>
            </a:avLst>
          </a:prstGeom>
          <a:solidFill>
            <a:srgbClr val="DABADD"/>
          </a:solidFill>
          <a:ln/>
        </p:spPr>
      </p:sp>
      <p:sp>
        <p:nvSpPr>
          <p:cNvPr id="20" name="Shape 18"/>
          <p:cNvSpPr/>
          <p:nvPr/>
        </p:nvSpPr>
        <p:spPr>
          <a:xfrm>
            <a:off x="7064514" y="5084445"/>
            <a:ext cx="501372" cy="501372"/>
          </a:xfrm>
          <a:prstGeom prst="roundRect">
            <a:avLst>
              <a:gd name="adj" fmla="val 18670"/>
            </a:avLst>
          </a:prstGeom>
          <a:solidFill>
            <a:srgbClr val="F4D4F7"/>
          </a:solidFill>
          <a:ln w="7620">
            <a:solidFill>
              <a:srgbClr val="DABADD"/>
            </a:solidFill>
            <a:prstDash val="solid"/>
          </a:ln>
        </p:spPr>
      </p:sp>
      <p:sp>
        <p:nvSpPr>
          <p:cNvPr id="21" name="Text 19"/>
          <p:cNvSpPr/>
          <p:nvPr/>
        </p:nvSpPr>
        <p:spPr>
          <a:xfrm>
            <a:off x="7236559" y="5177790"/>
            <a:ext cx="157282" cy="314682"/>
          </a:xfrm>
          <a:prstGeom prst="rect">
            <a:avLst/>
          </a:prstGeom>
          <a:noFill/>
          <a:ln/>
        </p:spPr>
        <p:txBody>
          <a:bodyPr wrap="none" lIns="0" tIns="0" rIns="0" bIns="0" rtlCol="0" anchor="t"/>
          <a:lstStyle/>
          <a:p>
            <a:pPr algn="ctr" indent="0" marL="0">
              <a:lnSpc>
                <a:spcPts val="2450"/>
              </a:lnSpc>
              <a:buNone/>
            </a:pPr>
            <a:r>
              <a:rPr lang="en-US" sz="2450" spc="-50" kern="0"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450" dirty="0"/>
          </a:p>
        </p:txBody>
      </p:sp>
      <p:sp>
        <p:nvSpPr>
          <p:cNvPr id="22" name="Text 20"/>
          <p:cNvSpPr/>
          <p:nvPr/>
        </p:nvSpPr>
        <p:spPr>
          <a:xfrm>
            <a:off x="8540948" y="5056584"/>
            <a:ext cx="2621994" cy="327660"/>
          </a:xfrm>
          <a:prstGeom prst="rect">
            <a:avLst/>
          </a:prstGeom>
          <a:noFill/>
          <a:ln/>
        </p:spPr>
        <p:txBody>
          <a:bodyPr wrap="none" lIns="0" tIns="0" rIns="0" bIns="0" rtlCol="0" anchor="t"/>
          <a:lstStyle/>
          <a:p>
            <a:pPr algn="l" indent="0" marL="0">
              <a:lnSpc>
                <a:spcPts val="2550"/>
              </a:lnSpc>
              <a:buNone/>
            </a:pPr>
            <a:r>
              <a:rPr lang="en-US" sz="2050" spc="-41" kern="0" dirty="0">
                <a:solidFill>
                  <a:srgbClr val="272525"/>
                </a:solidFill>
                <a:latin typeface="Source Serif Pro Semi Bold" pitchFamily="34" charset="0"/>
                <a:ea typeface="Source Serif Pro Semi Bold" pitchFamily="34" charset="-122"/>
                <a:cs typeface="Source Serif Pro Semi Bold" pitchFamily="34" charset="-120"/>
              </a:rPr>
              <a:t>التنسيق</a:t>
            </a:r>
            <a:endParaRPr lang="en-US" sz="2050" dirty="0"/>
          </a:p>
        </p:txBody>
      </p:sp>
      <p:sp>
        <p:nvSpPr>
          <p:cNvPr id="23" name="Text 21"/>
          <p:cNvSpPr/>
          <p:nvPr/>
        </p:nvSpPr>
        <p:spPr>
          <a:xfrm>
            <a:off x="8540948" y="5517952"/>
            <a:ext cx="5309473" cy="356592"/>
          </a:xfrm>
          <a:prstGeom prst="rect">
            <a:avLst/>
          </a:prstGeom>
          <a:noFill/>
          <a:ln/>
        </p:spPr>
        <p:txBody>
          <a:bodyPr wrap="none" lIns="0" tIns="0" rIns="0" bIns="0" rtlCol="0" anchor="t"/>
          <a:lstStyle/>
          <a:p>
            <a:pPr algn="l"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تنسيق البحث وفقًا للمعايير.</a:t>
            </a:r>
            <a:endParaRPr lang="en-US" sz="1750" dirty="0"/>
          </a:p>
        </p:txBody>
      </p:sp>
      <p:sp>
        <p:nvSpPr>
          <p:cNvPr id="24" name="Shape 22"/>
          <p:cNvSpPr/>
          <p:nvPr/>
        </p:nvSpPr>
        <p:spPr>
          <a:xfrm>
            <a:off x="6315015" y="6322695"/>
            <a:ext cx="779978" cy="30480"/>
          </a:xfrm>
          <a:prstGeom prst="roundRect">
            <a:avLst>
              <a:gd name="adj" fmla="val 307107"/>
            </a:avLst>
          </a:prstGeom>
          <a:solidFill>
            <a:srgbClr val="DABADD"/>
          </a:solidFill>
          <a:ln/>
        </p:spPr>
      </p:sp>
      <p:sp>
        <p:nvSpPr>
          <p:cNvPr id="25" name="Shape 23"/>
          <p:cNvSpPr/>
          <p:nvPr/>
        </p:nvSpPr>
        <p:spPr>
          <a:xfrm>
            <a:off x="7064514" y="6087308"/>
            <a:ext cx="501372" cy="501372"/>
          </a:xfrm>
          <a:prstGeom prst="roundRect">
            <a:avLst>
              <a:gd name="adj" fmla="val 18670"/>
            </a:avLst>
          </a:prstGeom>
          <a:solidFill>
            <a:srgbClr val="F4D4F7"/>
          </a:solidFill>
          <a:ln w="7620">
            <a:solidFill>
              <a:srgbClr val="DABADD"/>
            </a:solidFill>
            <a:prstDash val="solid"/>
          </a:ln>
        </p:spPr>
      </p:sp>
      <p:sp>
        <p:nvSpPr>
          <p:cNvPr id="26" name="Text 24"/>
          <p:cNvSpPr/>
          <p:nvPr/>
        </p:nvSpPr>
        <p:spPr>
          <a:xfrm>
            <a:off x="7236559" y="6180653"/>
            <a:ext cx="157282" cy="314682"/>
          </a:xfrm>
          <a:prstGeom prst="rect">
            <a:avLst/>
          </a:prstGeom>
          <a:noFill/>
          <a:ln/>
        </p:spPr>
        <p:txBody>
          <a:bodyPr wrap="none" lIns="0" tIns="0" rIns="0" bIns="0" rtlCol="0" anchor="t"/>
          <a:lstStyle/>
          <a:p>
            <a:pPr algn="ctr" indent="0" marL="0">
              <a:lnSpc>
                <a:spcPts val="2450"/>
              </a:lnSpc>
              <a:buNone/>
            </a:pPr>
            <a:r>
              <a:rPr lang="en-US" sz="2450" spc="-50" kern="0" dirty="0">
                <a:solidFill>
                  <a:srgbClr val="272525"/>
                </a:solidFill>
                <a:latin typeface="Source Serif Pro Semi Bold" pitchFamily="34" charset="0"/>
                <a:ea typeface="Source Serif Pro Semi Bold" pitchFamily="34" charset="-122"/>
                <a:cs typeface="Source Serif Pro Semi Bold" pitchFamily="34" charset="-120"/>
              </a:rPr>
              <a:t>5</a:t>
            </a:r>
            <a:endParaRPr lang="en-US" sz="2450" dirty="0"/>
          </a:p>
        </p:txBody>
      </p:sp>
      <p:sp>
        <p:nvSpPr>
          <p:cNvPr id="27" name="Text 25"/>
          <p:cNvSpPr/>
          <p:nvPr/>
        </p:nvSpPr>
        <p:spPr>
          <a:xfrm>
            <a:off x="3467457" y="6059448"/>
            <a:ext cx="2621994" cy="327660"/>
          </a:xfrm>
          <a:prstGeom prst="rect">
            <a:avLst/>
          </a:prstGeom>
          <a:noFill/>
          <a:ln/>
        </p:spPr>
        <p:txBody>
          <a:bodyPr wrap="none" lIns="0" tIns="0" rIns="0" bIns="0" rtlCol="0" anchor="t"/>
          <a:lstStyle/>
          <a:p>
            <a:pPr algn="r" indent="0" marL="0">
              <a:lnSpc>
                <a:spcPts val="2550"/>
              </a:lnSpc>
              <a:buNone/>
            </a:pPr>
            <a:r>
              <a:rPr lang="en-US" sz="2050" spc="-41" kern="0" dirty="0">
                <a:solidFill>
                  <a:srgbClr val="272525"/>
                </a:solidFill>
                <a:latin typeface="Source Serif Pro Semi Bold" pitchFamily="34" charset="0"/>
                <a:ea typeface="Source Serif Pro Semi Bold" pitchFamily="34" charset="-122"/>
                <a:cs typeface="Source Serif Pro Semi Bold" pitchFamily="34" charset="-120"/>
              </a:rPr>
              <a:t>النشر</a:t>
            </a:r>
            <a:endParaRPr lang="en-US" sz="2050" dirty="0"/>
          </a:p>
        </p:txBody>
      </p:sp>
      <p:sp>
        <p:nvSpPr>
          <p:cNvPr id="28" name="Text 26"/>
          <p:cNvSpPr/>
          <p:nvPr/>
        </p:nvSpPr>
        <p:spPr>
          <a:xfrm>
            <a:off x="779978" y="6520815"/>
            <a:ext cx="5309473" cy="356592"/>
          </a:xfrm>
          <a:prstGeom prst="rect">
            <a:avLst/>
          </a:prstGeom>
          <a:noFill/>
          <a:ln/>
        </p:spPr>
        <p:txBody>
          <a:bodyPr wrap="none" lIns="0" tIns="0" rIns="0" bIns="0" rtlCol="0" anchor="t"/>
          <a:lstStyle/>
          <a:p>
            <a:pPr algn="r"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تقديم البحث للمجلات العلمية.</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99346" y="560903"/>
            <a:ext cx="7718108" cy="1198245"/>
          </a:xfrm>
          <a:prstGeom prst="rect">
            <a:avLst/>
          </a:prstGeom>
          <a:noFill/>
          <a:ln/>
        </p:spPr>
        <p:txBody>
          <a:bodyPr wrap="square" lIns="0" tIns="0" rIns="0" bIns="0" rtlCol="0" anchor="t"/>
          <a:lstStyle/>
          <a:p>
            <a:pPr indent="0" marL="0">
              <a:lnSpc>
                <a:spcPts val="4700"/>
              </a:lnSpc>
              <a:buNone/>
            </a:pPr>
            <a:r>
              <a:rPr lang="en-US" sz="3750" spc="-75" kern="0" dirty="0">
                <a:solidFill>
                  <a:srgbClr val="D73AD7"/>
                </a:solidFill>
                <a:latin typeface="Source Serif Pro Semi Bold" pitchFamily="34" charset="0"/>
                <a:ea typeface="Source Serif Pro Semi Bold" pitchFamily="34" charset="-122"/>
                <a:cs typeface="Source Serif Pro Semi Bold" pitchFamily="34" charset="-120"/>
              </a:rPr>
              <a:t>الاستشهادات المرجعية وإدارة المصادر بالطرق الإلكترونية</a:t>
            </a:r>
            <a:endParaRPr lang="en-US" sz="3750" dirty="0"/>
          </a:p>
        </p:txBody>
      </p:sp>
      <p:pic>
        <p:nvPicPr>
          <p:cNvPr id="4" name="Image 1" descr="preencoded.png">    </p:cNvPr>
          <p:cNvPicPr>
            <a:picLocks noChangeAspect="1"/>
          </p:cNvPicPr>
          <p:nvPr/>
        </p:nvPicPr>
        <p:blipFill>
          <a:blip r:embed="rId2"/>
          <a:stretch>
            <a:fillRect/>
          </a:stretch>
        </p:blipFill>
        <p:spPr>
          <a:xfrm>
            <a:off x="6199346" y="2064663"/>
            <a:ext cx="509230" cy="509230"/>
          </a:xfrm>
          <a:prstGeom prst="rect">
            <a:avLst/>
          </a:prstGeom>
        </p:spPr>
      </p:pic>
      <p:sp>
        <p:nvSpPr>
          <p:cNvPr id="5" name="Text 1"/>
          <p:cNvSpPr/>
          <p:nvPr/>
        </p:nvSpPr>
        <p:spPr>
          <a:xfrm>
            <a:off x="6199346" y="2777609"/>
            <a:ext cx="2396728" cy="299561"/>
          </a:xfrm>
          <a:prstGeom prst="rect">
            <a:avLst/>
          </a:prstGeom>
          <a:noFill/>
          <a:ln/>
        </p:spPr>
        <p:txBody>
          <a:bodyPr wrap="none" lIns="0" tIns="0" rIns="0" bIns="0" rtlCol="0" anchor="t"/>
          <a:lstStyle/>
          <a:p>
            <a:pPr algn="l" indent="0" marL="0">
              <a:lnSpc>
                <a:spcPts val="2350"/>
              </a:lnSpc>
              <a:buNone/>
            </a:pPr>
            <a:r>
              <a:rPr lang="en-US" sz="1850" spc="-38" kern="0" dirty="0">
                <a:solidFill>
                  <a:srgbClr val="272525"/>
                </a:solidFill>
                <a:latin typeface="Source Serif Pro Semi Bold" pitchFamily="34" charset="0"/>
                <a:ea typeface="Source Serif Pro Semi Bold" pitchFamily="34" charset="-122"/>
                <a:cs typeface="Source Serif Pro Semi Bold" pitchFamily="34" charset="-120"/>
              </a:rPr>
              <a:t>البحث</a:t>
            </a:r>
            <a:endParaRPr lang="en-US" sz="1850" dirty="0"/>
          </a:p>
        </p:txBody>
      </p:sp>
      <p:sp>
        <p:nvSpPr>
          <p:cNvPr id="6" name="Text 2"/>
          <p:cNvSpPr/>
          <p:nvPr/>
        </p:nvSpPr>
        <p:spPr>
          <a:xfrm>
            <a:off x="6199346" y="3199328"/>
            <a:ext cx="7718108" cy="325874"/>
          </a:xfrm>
          <a:prstGeom prst="rect">
            <a:avLst/>
          </a:prstGeom>
          <a:noFill/>
          <a:ln/>
        </p:spPr>
        <p:txBody>
          <a:bodyPr wrap="none" lIns="0" tIns="0" rIns="0" bIns="0" rtlCol="0" anchor="t"/>
          <a:lstStyle/>
          <a:p>
            <a:pPr algn="l" indent="0" marL="0">
              <a:lnSpc>
                <a:spcPts val="2550"/>
              </a:lnSpc>
              <a:buNone/>
            </a:pPr>
            <a:r>
              <a:rPr lang="en-US" sz="1600" spc="-32" kern="0" dirty="0">
                <a:solidFill>
                  <a:srgbClr val="272525"/>
                </a:solidFill>
                <a:latin typeface="Source Sans Pro" pitchFamily="34" charset="0"/>
                <a:ea typeface="Source Sans Pro" pitchFamily="34" charset="-122"/>
                <a:cs typeface="Source Sans Pro" pitchFamily="34" charset="-120"/>
              </a:rPr>
              <a:t>البحث عن المصادر الموثوقة.</a:t>
            </a:r>
            <a:endParaRPr lang="en-US" sz="1600" dirty="0"/>
          </a:p>
        </p:txBody>
      </p:sp>
      <p:pic>
        <p:nvPicPr>
          <p:cNvPr id="7" name="Image 2" descr="preencoded.png">    </p:cNvPr>
          <p:cNvPicPr>
            <a:picLocks noChangeAspect="1"/>
          </p:cNvPicPr>
          <p:nvPr/>
        </p:nvPicPr>
        <p:blipFill>
          <a:blip r:embed="rId3"/>
          <a:stretch>
            <a:fillRect/>
          </a:stretch>
        </p:blipFill>
        <p:spPr>
          <a:xfrm>
            <a:off x="6199346" y="4136350"/>
            <a:ext cx="509230" cy="509230"/>
          </a:xfrm>
          <a:prstGeom prst="rect">
            <a:avLst/>
          </a:prstGeom>
        </p:spPr>
      </p:pic>
      <p:sp>
        <p:nvSpPr>
          <p:cNvPr id="8" name="Text 3"/>
          <p:cNvSpPr/>
          <p:nvPr/>
        </p:nvSpPr>
        <p:spPr>
          <a:xfrm>
            <a:off x="6199346" y="4849297"/>
            <a:ext cx="2396728" cy="299561"/>
          </a:xfrm>
          <a:prstGeom prst="rect">
            <a:avLst/>
          </a:prstGeom>
          <a:noFill/>
          <a:ln/>
        </p:spPr>
        <p:txBody>
          <a:bodyPr wrap="none" lIns="0" tIns="0" rIns="0" bIns="0" rtlCol="0" anchor="t"/>
          <a:lstStyle/>
          <a:p>
            <a:pPr algn="l" indent="0" marL="0">
              <a:lnSpc>
                <a:spcPts val="2350"/>
              </a:lnSpc>
              <a:buNone/>
            </a:pPr>
            <a:r>
              <a:rPr lang="en-US" sz="1850" spc="-38" kern="0" dirty="0">
                <a:solidFill>
                  <a:srgbClr val="272525"/>
                </a:solidFill>
                <a:latin typeface="Source Serif Pro Semi Bold" pitchFamily="34" charset="0"/>
                <a:ea typeface="Source Serif Pro Semi Bold" pitchFamily="34" charset="-122"/>
                <a:cs typeface="Source Serif Pro Semi Bold" pitchFamily="34" charset="-120"/>
              </a:rPr>
              <a:t>الاستشهاد</a:t>
            </a:r>
            <a:endParaRPr lang="en-US" sz="1850" dirty="0"/>
          </a:p>
        </p:txBody>
      </p:sp>
      <p:sp>
        <p:nvSpPr>
          <p:cNvPr id="9" name="Text 4"/>
          <p:cNvSpPr/>
          <p:nvPr/>
        </p:nvSpPr>
        <p:spPr>
          <a:xfrm>
            <a:off x="6199346" y="5271016"/>
            <a:ext cx="7718108" cy="325874"/>
          </a:xfrm>
          <a:prstGeom prst="rect">
            <a:avLst/>
          </a:prstGeom>
          <a:noFill/>
          <a:ln/>
        </p:spPr>
        <p:txBody>
          <a:bodyPr wrap="none" lIns="0" tIns="0" rIns="0" bIns="0" rtlCol="0" anchor="t"/>
          <a:lstStyle/>
          <a:p>
            <a:pPr algn="l" indent="0" marL="0">
              <a:lnSpc>
                <a:spcPts val="2550"/>
              </a:lnSpc>
              <a:buNone/>
            </a:pPr>
            <a:r>
              <a:rPr lang="en-US" sz="1600" spc="-32" kern="0" dirty="0">
                <a:solidFill>
                  <a:srgbClr val="272525"/>
                </a:solidFill>
                <a:latin typeface="Source Sans Pro" pitchFamily="34" charset="0"/>
                <a:ea typeface="Source Sans Pro" pitchFamily="34" charset="-122"/>
                <a:cs typeface="Source Sans Pro" pitchFamily="34" charset="-120"/>
              </a:rPr>
              <a:t>استخدام أدوات الاستشهاد الآلي.</a:t>
            </a:r>
            <a:endParaRPr lang="en-US" sz="1600" dirty="0"/>
          </a:p>
        </p:txBody>
      </p:sp>
      <p:pic>
        <p:nvPicPr>
          <p:cNvPr id="10" name="Image 3" descr="preencoded.png">    </p:cNvPr>
          <p:cNvPicPr>
            <a:picLocks noChangeAspect="1"/>
          </p:cNvPicPr>
          <p:nvPr/>
        </p:nvPicPr>
        <p:blipFill>
          <a:blip r:embed="rId4"/>
          <a:stretch>
            <a:fillRect/>
          </a:stretch>
        </p:blipFill>
        <p:spPr>
          <a:xfrm>
            <a:off x="6199346" y="6208038"/>
            <a:ext cx="509230" cy="509230"/>
          </a:xfrm>
          <a:prstGeom prst="rect">
            <a:avLst/>
          </a:prstGeom>
        </p:spPr>
      </p:pic>
      <p:sp>
        <p:nvSpPr>
          <p:cNvPr id="11" name="Text 5"/>
          <p:cNvSpPr/>
          <p:nvPr/>
        </p:nvSpPr>
        <p:spPr>
          <a:xfrm>
            <a:off x="6199346" y="6920984"/>
            <a:ext cx="2396728" cy="299561"/>
          </a:xfrm>
          <a:prstGeom prst="rect">
            <a:avLst/>
          </a:prstGeom>
          <a:noFill/>
          <a:ln/>
        </p:spPr>
        <p:txBody>
          <a:bodyPr wrap="none" lIns="0" tIns="0" rIns="0" bIns="0" rtlCol="0" anchor="t"/>
          <a:lstStyle/>
          <a:p>
            <a:pPr algn="l" indent="0" marL="0">
              <a:lnSpc>
                <a:spcPts val="2350"/>
              </a:lnSpc>
              <a:buNone/>
            </a:pPr>
            <a:r>
              <a:rPr lang="en-US" sz="1850" spc="-38" kern="0" dirty="0">
                <a:solidFill>
                  <a:srgbClr val="272525"/>
                </a:solidFill>
                <a:latin typeface="Source Serif Pro Semi Bold" pitchFamily="34" charset="0"/>
                <a:ea typeface="Source Serif Pro Semi Bold" pitchFamily="34" charset="-122"/>
                <a:cs typeface="Source Serif Pro Semi Bold" pitchFamily="34" charset="-120"/>
              </a:rPr>
              <a:t>التنظيم</a:t>
            </a:r>
            <a:endParaRPr lang="en-US" sz="1850" dirty="0"/>
          </a:p>
        </p:txBody>
      </p:sp>
      <p:sp>
        <p:nvSpPr>
          <p:cNvPr id="12" name="Text 6"/>
          <p:cNvSpPr/>
          <p:nvPr/>
        </p:nvSpPr>
        <p:spPr>
          <a:xfrm>
            <a:off x="6199346" y="7342703"/>
            <a:ext cx="7718108" cy="325874"/>
          </a:xfrm>
          <a:prstGeom prst="rect">
            <a:avLst/>
          </a:prstGeom>
          <a:noFill/>
          <a:ln/>
        </p:spPr>
        <p:txBody>
          <a:bodyPr wrap="none" lIns="0" tIns="0" rIns="0" bIns="0" rtlCol="0" anchor="t"/>
          <a:lstStyle/>
          <a:p>
            <a:pPr algn="l" indent="0" marL="0">
              <a:lnSpc>
                <a:spcPts val="2550"/>
              </a:lnSpc>
              <a:buNone/>
            </a:pPr>
            <a:r>
              <a:rPr lang="en-US" sz="1600" spc="-32" kern="0" dirty="0">
                <a:solidFill>
                  <a:srgbClr val="272525"/>
                </a:solidFill>
                <a:latin typeface="Source Sans Pro" pitchFamily="34" charset="0"/>
                <a:ea typeface="Source Sans Pro" pitchFamily="34" charset="-122"/>
                <a:cs typeface="Source Sans Pro" pitchFamily="34" charset="-120"/>
              </a:rPr>
              <a:t>إدارة المصادر باستخدام برامج متخصصة.</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992160"/>
          </a:xfrm>
          <a:prstGeom prst="rect">
            <a:avLst/>
          </a:prstGeom>
        </p:spPr>
      </p:pic>
      <p:sp>
        <p:nvSpPr>
          <p:cNvPr id="3" name="Text 0"/>
          <p:cNvSpPr/>
          <p:nvPr/>
        </p:nvSpPr>
        <p:spPr>
          <a:xfrm>
            <a:off x="837724" y="3862149"/>
            <a:ext cx="10728246" cy="704017"/>
          </a:xfrm>
          <a:prstGeom prst="rect">
            <a:avLst/>
          </a:prstGeom>
          <a:noFill/>
          <a:ln/>
        </p:spPr>
        <p:txBody>
          <a:bodyPr wrap="none" lIns="0" tIns="0" rIns="0" bIns="0" rtlCol="0" anchor="t"/>
          <a:lstStyle/>
          <a:p>
            <a:pPr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التأكد من السلامة اللغوية والنحوية في البحث العلمي</a:t>
            </a:r>
            <a:endParaRPr lang="en-US" sz="4400" dirty="0"/>
          </a:p>
        </p:txBody>
      </p:sp>
      <p:pic>
        <p:nvPicPr>
          <p:cNvPr id="4" name="Image 1" descr="preencoded.png">    </p:cNvPr>
          <p:cNvPicPr>
            <a:picLocks noChangeAspect="1"/>
          </p:cNvPicPr>
          <p:nvPr/>
        </p:nvPicPr>
        <p:blipFill>
          <a:blip r:embed="rId2"/>
          <a:stretch>
            <a:fillRect/>
          </a:stretch>
        </p:blipFill>
        <p:spPr>
          <a:xfrm>
            <a:off x="837724" y="4925139"/>
            <a:ext cx="4318278" cy="957501"/>
          </a:xfrm>
          <a:prstGeom prst="rect">
            <a:avLst/>
          </a:prstGeom>
        </p:spPr>
      </p:pic>
      <p:sp>
        <p:nvSpPr>
          <p:cNvPr id="5" name="Text 1"/>
          <p:cNvSpPr/>
          <p:nvPr/>
        </p:nvSpPr>
        <p:spPr>
          <a:xfrm>
            <a:off x="1077039" y="6241613"/>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التصحيح</a:t>
            </a:r>
            <a:endParaRPr lang="en-US" sz="2200" dirty="0"/>
          </a:p>
        </p:txBody>
      </p:sp>
      <p:sp>
        <p:nvSpPr>
          <p:cNvPr id="6" name="Text 2"/>
          <p:cNvSpPr/>
          <p:nvPr/>
        </p:nvSpPr>
        <p:spPr>
          <a:xfrm>
            <a:off x="1077039" y="6737152"/>
            <a:ext cx="3839647"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التحقق من وجود أخطاء إملائية ونحوية.</a:t>
            </a:r>
            <a:endParaRPr lang="en-US" sz="1850" dirty="0"/>
          </a:p>
        </p:txBody>
      </p:sp>
      <p:pic>
        <p:nvPicPr>
          <p:cNvPr id="7" name="Image 2" descr="preencoded.png">    </p:cNvPr>
          <p:cNvPicPr>
            <a:picLocks noChangeAspect="1"/>
          </p:cNvPicPr>
          <p:nvPr/>
        </p:nvPicPr>
        <p:blipFill>
          <a:blip r:embed="rId3"/>
          <a:stretch>
            <a:fillRect/>
          </a:stretch>
        </p:blipFill>
        <p:spPr>
          <a:xfrm>
            <a:off x="5156002" y="4925139"/>
            <a:ext cx="4318278" cy="957501"/>
          </a:xfrm>
          <a:prstGeom prst="rect">
            <a:avLst/>
          </a:prstGeom>
        </p:spPr>
      </p:pic>
      <p:sp>
        <p:nvSpPr>
          <p:cNvPr id="8" name="Text 3"/>
          <p:cNvSpPr/>
          <p:nvPr/>
        </p:nvSpPr>
        <p:spPr>
          <a:xfrm>
            <a:off x="5395317" y="6241613"/>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التوضيح</a:t>
            </a:r>
            <a:endParaRPr lang="en-US" sz="2200" dirty="0"/>
          </a:p>
        </p:txBody>
      </p:sp>
      <p:sp>
        <p:nvSpPr>
          <p:cNvPr id="9" name="Text 4"/>
          <p:cNvSpPr/>
          <p:nvPr/>
        </p:nvSpPr>
        <p:spPr>
          <a:xfrm>
            <a:off x="5395317" y="6737152"/>
            <a:ext cx="3839647"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ضمان وضوح العبارات واللغة.</a:t>
            </a:r>
            <a:endParaRPr lang="en-US" sz="1850" dirty="0"/>
          </a:p>
        </p:txBody>
      </p:sp>
      <p:pic>
        <p:nvPicPr>
          <p:cNvPr id="10" name="Image 3" descr="preencoded.png">    </p:cNvPr>
          <p:cNvPicPr>
            <a:picLocks noChangeAspect="1"/>
          </p:cNvPicPr>
          <p:nvPr/>
        </p:nvPicPr>
        <p:blipFill>
          <a:blip r:embed="rId4"/>
          <a:stretch>
            <a:fillRect/>
          </a:stretch>
        </p:blipFill>
        <p:spPr>
          <a:xfrm>
            <a:off x="9474279" y="4925139"/>
            <a:ext cx="4318278" cy="957501"/>
          </a:xfrm>
          <a:prstGeom prst="rect">
            <a:avLst/>
          </a:prstGeom>
        </p:spPr>
      </p:pic>
      <p:sp>
        <p:nvSpPr>
          <p:cNvPr id="11" name="Text 5"/>
          <p:cNvSpPr/>
          <p:nvPr/>
        </p:nvSpPr>
        <p:spPr>
          <a:xfrm>
            <a:off x="9713595" y="6241613"/>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التدقيق</a:t>
            </a:r>
            <a:endParaRPr lang="en-US" sz="2200" dirty="0"/>
          </a:p>
        </p:txBody>
      </p:sp>
      <p:sp>
        <p:nvSpPr>
          <p:cNvPr id="12" name="Text 6"/>
          <p:cNvSpPr/>
          <p:nvPr/>
        </p:nvSpPr>
        <p:spPr>
          <a:xfrm>
            <a:off x="9713595" y="6737152"/>
            <a:ext cx="3839647"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مراجعه البحث من قبل محرر لغوي.</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37724" y="1427798"/>
            <a:ext cx="6376749" cy="704017"/>
          </a:xfrm>
          <a:prstGeom prst="rect">
            <a:avLst/>
          </a:prstGeom>
          <a:noFill/>
          <a:ln/>
        </p:spPr>
        <p:txBody>
          <a:bodyPr wrap="none" lIns="0" tIns="0" rIns="0" bIns="0" rtlCol="0" anchor="t"/>
          <a:lstStyle/>
          <a:p>
            <a:pPr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الخاتمة والتوصيات المستقبلية</a:t>
            </a:r>
            <a:endParaRPr lang="en-US" sz="4400" dirty="0"/>
          </a:p>
        </p:txBody>
      </p:sp>
      <p:pic>
        <p:nvPicPr>
          <p:cNvPr id="3" name="Image 0" descr="preencoded.png">    </p:cNvPr>
          <p:cNvPicPr>
            <a:picLocks noChangeAspect="1"/>
          </p:cNvPicPr>
          <p:nvPr/>
        </p:nvPicPr>
        <p:blipFill>
          <a:blip r:embed="rId1"/>
          <a:stretch>
            <a:fillRect/>
          </a:stretch>
        </p:blipFill>
        <p:spPr>
          <a:xfrm>
            <a:off x="3007638" y="2610564"/>
            <a:ext cx="2137529" cy="1357193"/>
          </a:xfrm>
          <a:prstGeom prst="rect">
            <a:avLst/>
          </a:prstGeom>
        </p:spPr>
      </p:pic>
      <p:sp>
        <p:nvSpPr>
          <p:cNvPr id="4" name="Text 1"/>
          <p:cNvSpPr/>
          <p:nvPr/>
        </p:nvSpPr>
        <p:spPr>
          <a:xfrm>
            <a:off x="4001572" y="3217426"/>
            <a:ext cx="149543" cy="478631"/>
          </a:xfrm>
          <a:prstGeom prst="rect">
            <a:avLst/>
          </a:prstGeom>
          <a:noFill/>
          <a:ln/>
        </p:spPr>
        <p:txBody>
          <a:bodyPr wrap="none" lIns="0" tIns="0" rIns="0" bIns="0" rtlCol="0" anchor="t"/>
          <a:lstStyle/>
          <a:p>
            <a:pPr algn="ctr" indent="0" marL="0">
              <a:lnSpc>
                <a:spcPts val="3750"/>
              </a:lnSpc>
              <a:buNone/>
            </a:pPr>
            <a:r>
              <a:rPr lang="en-US" sz="2350" spc="-47" kern="0"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350" dirty="0"/>
          </a:p>
        </p:txBody>
      </p:sp>
      <p:sp>
        <p:nvSpPr>
          <p:cNvPr id="5" name="Text 2"/>
          <p:cNvSpPr/>
          <p:nvPr/>
        </p:nvSpPr>
        <p:spPr>
          <a:xfrm>
            <a:off x="5384482" y="2849880"/>
            <a:ext cx="2015133"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التطوير</a:t>
            </a:r>
            <a:endParaRPr lang="en-US" sz="2200" dirty="0"/>
          </a:p>
        </p:txBody>
      </p:sp>
      <p:sp>
        <p:nvSpPr>
          <p:cNvPr id="6" name="Text 3"/>
          <p:cNvSpPr/>
          <p:nvPr/>
        </p:nvSpPr>
        <p:spPr>
          <a:xfrm>
            <a:off x="5384482" y="3345418"/>
            <a:ext cx="2015133"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مواكبة أحدث التقنيات.</a:t>
            </a:r>
            <a:endParaRPr lang="en-US" sz="1850" dirty="0"/>
          </a:p>
        </p:txBody>
      </p:sp>
      <p:sp>
        <p:nvSpPr>
          <p:cNvPr id="7" name="Shape 4"/>
          <p:cNvSpPr/>
          <p:nvPr/>
        </p:nvSpPr>
        <p:spPr>
          <a:xfrm>
            <a:off x="5204936" y="3982402"/>
            <a:ext cx="8527971" cy="15240"/>
          </a:xfrm>
          <a:prstGeom prst="roundRect">
            <a:avLst>
              <a:gd name="adj" fmla="val 659712"/>
            </a:avLst>
          </a:prstGeom>
          <a:solidFill>
            <a:srgbClr val="DABADD"/>
          </a:solidFill>
          <a:ln/>
        </p:spPr>
      </p:sp>
      <p:pic>
        <p:nvPicPr>
          <p:cNvPr id="8" name="Image 1" descr="preencoded.png">    </p:cNvPr>
          <p:cNvPicPr>
            <a:picLocks noChangeAspect="1"/>
          </p:cNvPicPr>
          <p:nvPr/>
        </p:nvPicPr>
        <p:blipFill>
          <a:blip r:embed="rId2"/>
          <a:stretch>
            <a:fillRect/>
          </a:stretch>
        </p:blipFill>
        <p:spPr>
          <a:xfrm>
            <a:off x="1938814" y="4027527"/>
            <a:ext cx="4275058" cy="1357193"/>
          </a:xfrm>
          <a:prstGeom prst="rect">
            <a:avLst/>
          </a:prstGeom>
        </p:spPr>
      </p:pic>
      <p:sp>
        <p:nvSpPr>
          <p:cNvPr id="9" name="Text 5"/>
          <p:cNvSpPr/>
          <p:nvPr/>
        </p:nvSpPr>
        <p:spPr>
          <a:xfrm>
            <a:off x="4001572" y="4466749"/>
            <a:ext cx="149543" cy="478631"/>
          </a:xfrm>
          <a:prstGeom prst="rect">
            <a:avLst/>
          </a:prstGeom>
          <a:noFill/>
          <a:ln/>
        </p:spPr>
        <p:txBody>
          <a:bodyPr wrap="none" lIns="0" tIns="0" rIns="0" bIns="0" rtlCol="0" anchor="t"/>
          <a:lstStyle/>
          <a:p>
            <a:pPr algn="ctr" indent="0" marL="0">
              <a:lnSpc>
                <a:spcPts val="3750"/>
              </a:lnSpc>
              <a:buNone/>
            </a:pPr>
            <a:r>
              <a:rPr lang="en-US" sz="2350" spc="-47" kern="0"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350" dirty="0"/>
          </a:p>
        </p:txBody>
      </p:sp>
      <p:sp>
        <p:nvSpPr>
          <p:cNvPr id="10" name="Text 6"/>
          <p:cNvSpPr/>
          <p:nvPr/>
        </p:nvSpPr>
        <p:spPr>
          <a:xfrm>
            <a:off x="6453187" y="4266843"/>
            <a:ext cx="2444472"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التعاون</a:t>
            </a:r>
            <a:endParaRPr lang="en-US" sz="2200" dirty="0"/>
          </a:p>
        </p:txBody>
      </p:sp>
      <p:sp>
        <p:nvSpPr>
          <p:cNvPr id="11" name="Text 7"/>
          <p:cNvSpPr/>
          <p:nvPr/>
        </p:nvSpPr>
        <p:spPr>
          <a:xfrm>
            <a:off x="6453187" y="4762381"/>
            <a:ext cx="2444472"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التعاون مع خبراء في المجال.</a:t>
            </a:r>
            <a:endParaRPr lang="en-US" sz="1850" dirty="0"/>
          </a:p>
        </p:txBody>
      </p:sp>
      <p:sp>
        <p:nvSpPr>
          <p:cNvPr id="12" name="Shape 8"/>
          <p:cNvSpPr/>
          <p:nvPr/>
        </p:nvSpPr>
        <p:spPr>
          <a:xfrm>
            <a:off x="6273641" y="5399365"/>
            <a:ext cx="7459266" cy="15240"/>
          </a:xfrm>
          <a:prstGeom prst="roundRect">
            <a:avLst>
              <a:gd name="adj" fmla="val 659712"/>
            </a:avLst>
          </a:prstGeom>
          <a:solidFill>
            <a:srgbClr val="DABADD"/>
          </a:solidFill>
          <a:ln/>
        </p:spPr>
      </p:sp>
      <p:pic>
        <p:nvPicPr>
          <p:cNvPr id="13" name="Image 2" descr="preencoded.png">    </p:cNvPr>
          <p:cNvPicPr>
            <a:picLocks noChangeAspect="1"/>
          </p:cNvPicPr>
          <p:nvPr/>
        </p:nvPicPr>
        <p:blipFill>
          <a:blip r:embed="rId3"/>
          <a:stretch>
            <a:fillRect/>
          </a:stretch>
        </p:blipFill>
        <p:spPr>
          <a:xfrm>
            <a:off x="870109" y="5444490"/>
            <a:ext cx="6412587" cy="1357193"/>
          </a:xfrm>
          <a:prstGeom prst="rect">
            <a:avLst/>
          </a:prstGeom>
        </p:spPr>
      </p:pic>
      <p:sp>
        <p:nvSpPr>
          <p:cNvPr id="14" name="Text 9"/>
          <p:cNvSpPr/>
          <p:nvPr/>
        </p:nvSpPr>
        <p:spPr>
          <a:xfrm>
            <a:off x="4001572" y="5883712"/>
            <a:ext cx="149543" cy="478631"/>
          </a:xfrm>
          <a:prstGeom prst="rect">
            <a:avLst/>
          </a:prstGeom>
          <a:noFill/>
          <a:ln/>
        </p:spPr>
        <p:txBody>
          <a:bodyPr wrap="none" lIns="0" tIns="0" rIns="0" bIns="0" rtlCol="0" anchor="t"/>
          <a:lstStyle/>
          <a:p>
            <a:pPr algn="ctr" indent="0" marL="0">
              <a:lnSpc>
                <a:spcPts val="3750"/>
              </a:lnSpc>
              <a:buNone/>
            </a:pPr>
            <a:r>
              <a:rPr lang="en-US" sz="2350" spc="-47" kern="0"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350" dirty="0"/>
          </a:p>
        </p:txBody>
      </p:sp>
      <p:sp>
        <p:nvSpPr>
          <p:cNvPr id="15" name="Text 10"/>
          <p:cNvSpPr/>
          <p:nvPr/>
        </p:nvSpPr>
        <p:spPr>
          <a:xfrm>
            <a:off x="7522012" y="5683806"/>
            <a:ext cx="2519601"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التواصل</a:t>
            </a:r>
            <a:endParaRPr lang="en-US" sz="2200" dirty="0"/>
          </a:p>
        </p:txBody>
      </p:sp>
      <p:sp>
        <p:nvSpPr>
          <p:cNvPr id="16" name="Text 11"/>
          <p:cNvSpPr/>
          <p:nvPr/>
        </p:nvSpPr>
        <p:spPr>
          <a:xfrm>
            <a:off x="7522012" y="6179344"/>
            <a:ext cx="2519601"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نشر البحوث ومشاركة النتائج.</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2024-12-04T11:02:51Z</dcterms:created>
  <dcterms:modified xsi:type="dcterms:W3CDTF">2024-12-04T11:02:51Z</dcterms:modified>
</cp:coreProperties>
</file>