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14630400" cy="8229600"/>
  <p:notesSz cx="8229600" cy="14630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5" d="100"/>
          <a:sy n="55" d="100"/>
        </p:scale>
        <p:origin x="-648" y="-64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1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2268691"/>
            <a:ext cx="7468553" cy="14584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 rtl="1">
              <a:lnSpc>
                <a:spcPts val="5500"/>
              </a:lnSpc>
              <a:buNone/>
            </a:pPr>
            <a:r>
              <a:rPr lang="ar-DZ" sz="4400" b="1" kern="0" spc="-89" dirty="0" smtClean="0">
                <a:solidFill>
                  <a:srgbClr val="D73AD7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المحاضرة رقم 09</a:t>
            </a:r>
          </a:p>
          <a:p>
            <a:pPr algn="ctr" rtl="1">
              <a:lnSpc>
                <a:spcPts val="5500"/>
              </a:lnSpc>
            </a:pPr>
            <a:r>
              <a:rPr lang="ar-DZ" sz="4400" dirty="0"/>
              <a:t> </a:t>
            </a:r>
            <a:r>
              <a:rPr lang="ar-DZ" sz="4400" b="1" kern="0" spc="-89" dirty="0">
                <a:solidFill>
                  <a:srgbClr val="D73AD7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الطرق  الاحصائية لتحليل البيانات واختبار الفرضيات</a:t>
            </a:r>
            <a:endParaRPr lang="en-US" sz="4400" b="1" kern="0" spc="-89" dirty="0">
              <a:solidFill>
                <a:srgbClr val="D73AD7"/>
              </a:solidFill>
              <a:latin typeface="Sakkal Majalla" pitchFamily="2" charset="-78"/>
              <a:ea typeface="Source Serif Pro Semi Bold" pitchFamily="34" charset="-122"/>
              <a:cs typeface="Sakkal Majalla" pitchFamily="2" charset="-78"/>
            </a:endParaRPr>
          </a:p>
        </p:txBody>
      </p:sp>
      <p:sp>
        <p:nvSpPr>
          <p:cNvPr id="4" name="Text 1"/>
          <p:cNvSpPr/>
          <p:nvPr/>
        </p:nvSpPr>
        <p:spPr>
          <a:xfrm>
            <a:off x="837724" y="2071869"/>
            <a:ext cx="7468553" cy="51275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 rtl="1">
              <a:lnSpc>
                <a:spcPts val="3000"/>
              </a:lnSpc>
              <a:buNone/>
            </a:pPr>
            <a:endParaRPr lang="en-US" sz="3200" dirty="0"/>
          </a:p>
        </p:txBody>
      </p:sp>
      <p:sp>
        <p:nvSpPr>
          <p:cNvPr id="5" name="Shape 2"/>
          <p:cNvSpPr/>
          <p:nvPr/>
        </p:nvSpPr>
        <p:spPr>
          <a:xfrm>
            <a:off x="837724" y="5707380"/>
            <a:ext cx="382905" cy="382905"/>
          </a:xfrm>
          <a:prstGeom prst="roundRect">
            <a:avLst>
              <a:gd name="adj" fmla="val 2387820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344" y="5715000"/>
            <a:ext cx="367665" cy="36766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340287" y="5689521"/>
            <a:ext cx="2320052" cy="418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350" b="1" kern="0" spc="-38" dirty="0">
                <a:solidFill>
                  <a:srgbClr val="272525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par Soumia SALAA</a:t>
            </a:r>
            <a:endParaRPr lang="en-US" sz="23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51949" y="3106832"/>
            <a:ext cx="7187879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ts val="3000"/>
              </a:lnSpc>
            </a:pPr>
            <a:endParaRPr lang="en-US" sz="3600" kern="0" spc="-38" dirty="0" smtClean="0">
              <a:solidFill>
                <a:srgbClr val="272525"/>
              </a:solidFill>
              <a:latin typeface="Sakkal Majalla" pitchFamily="2" charset="-78"/>
              <a:ea typeface="Source Sans Pro" pitchFamily="34" charset="-122"/>
              <a:cs typeface="Sakkal Majalla" pitchFamily="2" charset="-78"/>
            </a:endParaRPr>
          </a:p>
          <a:p>
            <a:pPr algn="just" rtl="1">
              <a:lnSpc>
                <a:spcPts val="3000"/>
              </a:lnSpc>
            </a:pPr>
            <a:endParaRPr lang="en-US" sz="3600" kern="0" spc="-38" dirty="0" smtClean="0">
              <a:solidFill>
                <a:srgbClr val="272525"/>
              </a:solidFill>
              <a:latin typeface="Sakkal Majalla" pitchFamily="2" charset="-78"/>
              <a:ea typeface="Source Sans Pro" pitchFamily="34" charset="-122"/>
              <a:cs typeface="Sakkal Majalla" pitchFamily="2" charset="-78"/>
            </a:endParaRPr>
          </a:p>
          <a:p>
            <a:pPr algn="just" rtl="1">
              <a:lnSpc>
                <a:spcPts val="3000"/>
              </a:lnSpc>
            </a:pPr>
            <a:r>
              <a:rPr lang="en-US" sz="36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في</a:t>
            </a:r>
            <a:r>
              <a:rPr lang="en-US" sz="3600" kern="0" spc="-38" dirty="0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36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عالم</a:t>
            </a:r>
            <a:r>
              <a:rPr lang="en-US" sz="3600" kern="0" spc="-38" dirty="0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36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البيانات</a:t>
            </a:r>
            <a:r>
              <a:rPr lang="en-US" sz="3600" kern="0" spc="-38" dirty="0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36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الضخمة</a:t>
            </a:r>
            <a:r>
              <a:rPr lang="en-US" sz="3600" kern="0" spc="-38" dirty="0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، </a:t>
            </a:r>
            <a:r>
              <a:rPr lang="en-US" sz="36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أصبحت</a:t>
            </a:r>
            <a:r>
              <a:rPr lang="en-US" sz="3600" kern="0" spc="-38" dirty="0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36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الأدوات</a:t>
            </a:r>
            <a:r>
              <a:rPr lang="en-US" sz="3600" kern="0" spc="-38" dirty="0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36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الإحصائية</a:t>
            </a:r>
            <a:r>
              <a:rPr lang="en-US" sz="3600" kern="0" spc="-38" dirty="0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36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ضرورية</a:t>
            </a:r>
            <a:r>
              <a:rPr lang="en-US" sz="3600" kern="0" spc="-38" dirty="0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36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لفهم</a:t>
            </a:r>
            <a:r>
              <a:rPr lang="en-US" sz="3600" kern="0" spc="-38" dirty="0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36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الأنماط</a:t>
            </a:r>
            <a:r>
              <a:rPr lang="en-US" sz="3600" kern="0" spc="-38" dirty="0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36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واتخاذ</a:t>
            </a:r>
            <a:r>
              <a:rPr lang="en-US" sz="3600" kern="0" spc="-38" dirty="0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36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القرارات</a:t>
            </a:r>
            <a:r>
              <a:rPr lang="en-US" sz="3600" kern="0" spc="-38" dirty="0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36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المدروسة</a:t>
            </a:r>
            <a:r>
              <a:rPr lang="en-US" sz="3600" kern="0" spc="-38" dirty="0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. </a:t>
            </a:r>
            <a:r>
              <a:rPr lang="en-US" sz="36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سنستكشف</a:t>
            </a:r>
            <a:r>
              <a:rPr lang="en-US" sz="3600" kern="0" spc="-38" dirty="0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36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معًا</a:t>
            </a:r>
            <a:r>
              <a:rPr lang="en-US" sz="3600" kern="0" spc="-38" dirty="0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36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مجموعة</a:t>
            </a:r>
            <a:r>
              <a:rPr lang="en-US" sz="3600" kern="0" spc="-38" dirty="0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36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من</a:t>
            </a:r>
            <a:r>
              <a:rPr lang="en-US" sz="3600" kern="0" spc="-38" dirty="0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36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الطرق</a:t>
            </a:r>
            <a:r>
              <a:rPr lang="en-US" sz="3600" kern="0" spc="-38" dirty="0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36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الإحصائية</a:t>
            </a:r>
            <a:r>
              <a:rPr lang="en-US" sz="3600" kern="0" spc="-38" dirty="0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36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القوية</a:t>
            </a:r>
            <a:r>
              <a:rPr lang="en-US" sz="3600" kern="0" spc="-38" dirty="0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36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التي</a:t>
            </a:r>
            <a:r>
              <a:rPr lang="en-US" sz="3600" kern="0" spc="-38" dirty="0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36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تساعد</a:t>
            </a:r>
            <a:r>
              <a:rPr lang="en-US" sz="3600" kern="0" spc="-38" dirty="0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36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في</a:t>
            </a:r>
            <a:r>
              <a:rPr lang="en-US" sz="3600" kern="0" spc="-38" dirty="0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36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تحليل</a:t>
            </a:r>
            <a:r>
              <a:rPr lang="en-US" sz="3600" kern="0" spc="-38" dirty="0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36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البيانات</a:t>
            </a:r>
            <a:r>
              <a:rPr lang="en-US" sz="3600" kern="0" spc="-38" dirty="0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36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واختبار</a:t>
            </a:r>
            <a:r>
              <a:rPr lang="en-US" sz="3600" kern="0" spc="-38" dirty="0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36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الفرضيات</a:t>
            </a:r>
            <a:r>
              <a:rPr lang="en-US" sz="3600" kern="0" spc="-38" dirty="0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، </a:t>
            </a:r>
            <a:r>
              <a:rPr lang="en-US" sz="36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مما</a:t>
            </a:r>
            <a:r>
              <a:rPr lang="en-US" sz="3600" kern="0" spc="-38" dirty="0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36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يفتح</a:t>
            </a:r>
            <a:r>
              <a:rPr lang="en-US" sz="3600" kern="0" spc="-38" dirty="0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36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آفاقًا</a:t>
            </a:r>
            <a:r>
              <a:rPr lang="en-US" sz="3600" kern="0" spc="-38" dirty="0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36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جديدة</a:t>
            </a:r>
            <a:r>
              <a:rPr lang="en-US" sz="3600" kern="0" spc="-38" dirty="0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36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للبحوث</a:t>
            </a:r>
            <a:r>
              <a:rPr lang="en-US" sz="3600" kern="0" spc="-38" dirty="0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36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والتطبيقات</a:t>
            </a:r>
            <a:r>
              <a:rPr lang="en-US" sz="3600" kern="0" spc="-38" dirty="0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36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العملية</a:t>
            </a:r>
            <a:r>
              <a:rPr lang="en-US" sz="3600" kern="0" spc="-38" dirty="0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.</a:t>
            </a:r>
            <a:endParaRPr lang="en-US" sz="36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09418" y="1273215"/>
            <a:ext cx="5845215" cy="1502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ts val="5500"/>
              </a:lnSpc>
            </a:pPr>
            <a:r>
              <a:rPr lang="en-US" sz="4400" kern="0" spc="-89" dirty="0" err="1" smtClean="0">
                <a:solidFill>
                  <a:srgbClr val="D73AD7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الطرق</a:t>
            </a:r>
            <a:r>
              <a:rPr lang="en-US" sz="4400" kern="0" spc="-89" dirty="0" smtClean="0">
                <a:solidFill>
                  <a:srgbClr val="D73AD7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 </a:t>
            </a:r>
            <a:r>
              <a:rPr lang="en-US" sz="4400" kern="0" spc="-89" dirty="0" err="1" smtClean="0">
                <a:solidFill>
                  <a:srgbClr val="D73AD7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الإحصائية</a:t>
            </a:r>
            <a:r>
              <a:rPr lang="en-US" sz="4400" kern="0" spc="-89" dirty="0" smtClean="0">
                <a:solidFill>
                  <a:srgbClr val="D73AD7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 </a:t>
            </a:r>
            <a:r>
              <a:rPr lang="en-US" sz="4400" kern="0" spc="-89" dirty="0" err="1" smtClean="0">
                <a:solidFill>
                  <a:srgbClr val="D73AD7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لتحليل</a:t>
            </a:r>
            <a:r>
              <a:rPr lang="en-US" sz="4400" kern="0" spc="-89" dirty="0" smtClean="0">
                <a:solidFill>
                  <a:srgbClr val="D73AD7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 </a:t>
            </a:r>
            <a:r>
              <a:rPr lang="en-US" sz="4400" kern="0" spc="-89" dirty="0" err="1" smtClean="0">
                <a:solidFill>
                  <a:srgbClr val="D73AD7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البيانات</a:t>
            </a:r>
            <a:r>
              <a:rPr lang="en-US" sz="4400" kern="0" spc="-89" dirty="0" smtClean="0">
                <a:solidFill>
                  <a:srgbClr val="D73AD7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 </a:t>
            </a:r>
            <a:r>
              <a:rPr lang="en-US" sz="4400" kern="0" spc="-89" dirty="0" err="1" smtClean="0">
                <a:solidFill>
                  <a:srgbClr val="D73AD7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واختبار</a:t>
            </a:r>
            <a:r>
              <a:rPr lang="en-US" sz="4400" kern="0" spc="-89" dirty="0" smtClean="0">
                <a:solidFill>
                  <a:srgbClr val="D73AD7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 </a:t>
            </a:r>
            <a:r>
              <a:rPr lang="en-US" sz="4400" kern="0" spc="-89" dirty="0" err="1" smtClean="0">
                <a:solidFill>
                  <a:srgbClr val="D73AD7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الفرضيات</a:t>
            </a:r>
            <a:endParaRPr lang="en-US" sz="4400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026" name="Picture 2" descr="5 طرق التحليل الإحصائي للبحث والتحليل | QuestionP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9925" y="1"/>
            <a:ext cx="4358150" cy="8230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354239"/>
            <a:ext cx="12084963" cy="11227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rtl="1">
              <a:lnSpc>
                <a:spcPts val="5500"/>
              </a:lnSpc>
            </a:pPr>
            <a:r>
              <a:rPr lang="en-US" sz="4400" kern="0" spc="-89" dirty="0" err="1" smtClean="0">
                <a:solidFill>
                  <a:srgbClr val="D73AD7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أهمية</a:t>
            </a:r>
            <a:r>
              <a:rPr lang="en-US" sz="4400" kern="0" spc="-89" dirty="0" smtClean="0">
                <a:solidFill>
                  <a:srgbClr val="D73AD7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 </a:t>
            </a:r>
            <a:r>
              <a:rPr lang="en-US" sz="4400" kern="0" spc="-89" dirty="0" err="1" smtClean="0">
                <a:solidFill>
                  <a:srgbClr val="D73AD7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التحليل</a:t>
            </a:r>
            <a:r>
              <a:rPr lang="en-US" sz="4400" kern="0" spc="-89" dirty="0" smtClean="0">
                <a:solidFill>
                  <a:srgbClr val="D73AD7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 </a:t>
            </a:r>
            <a:r>
              <a:rPr lang="en-US" sz="4400" kern="0" spc="-89" dirty="0" err="1" smtClean="0">
                <a:solidFill>
                  <a:srgbClr val="D73AD7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الإحصائي</a:t>
            </a:r>
            <a:r>
              <a:rPr lang="en-US" sz="4400" kern="0" spc="-89" dirty="0" smtClean="0">
                <a:solidFill>
                  <a:srgbClr val="D73AD7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 </a:t>
            </a:r>
            <a:r>
              <a:rPr lang="en-US" sz="4400" kern="0" spc="-89" dirty="0" err="1" smtClean="0">
                <a:solidFill>
                  <a:srgbClr val="D73AD7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في</a:t>
            </a:r>
            <a:r>
              <a:rPr lang="en-US" sz="4400" kern="0" spc="-89" dirty="0" smtClean="0">
                <a:solidFill>
                  <a:srgbClr val="D73AD7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 </a:t>
            </a:r>
            <a:r>
              <a:rPr lang="en-US" sz="4400" kern="0" spc="-89" dirty="0" err="1" smtClean="0">
                <a:solidFill>
                  <a:srgbClr val="D73AD7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عصر</a:t>
            </a:r>
            <a:r>
              <a:rPr lang="en-US" sz="4400" kern="0" spc="-89" dirty="0" smtClean="0">
                <a:solidFill>
                  <a:srgbClr val="D73AD7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 </a:t>
            </a:r>
            <a:r>
              <a:rPr lang="en-US" sz="4400" kern="0" spc="-89" dirty="0" err="1" smtClean="0">
                <a:solidFill>
                  <a:srgbClr val="D73AD7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البيانات</a:t>
            </a:r>
            <a:r>
              <a:rPr lang="en-US" sz="4400" kern="0" spc="-89" dirty="0" smtClean="0">
                <a:solidFill>
                  <a:srgbClr val="D73AD7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 </a:t>
            </a:r>
            <a:r>
              <a:rPr lang="en-US" sz="4400" kern="0" spc="-89" dirty="0" err="1" smtClean="0">
                <a:solidFill>
                  <a:srgbClr val="D73AD7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الضخمة</a:t>
            </a:r>
            <a:endParaRPr lang="en-US" sz="44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Text 1"/>
          <p:cNvSpPr/>
          <p:nvPr/>
        </p:nvSpPr>
        <p:spPr>
          <a:xfrm>
            <a:off x="4125024" y="397954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3600" b="1" kern="0" spc="-44" dirty="0">
                <a:solidFill>
                  <a:srgbClr val="D73AD7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فهم الأنماط</a:t>
            </a:r>
            <a:endParaRPr lang="en-US" sz="36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Text 2"/>
          <p:cNvSpPr/>
          <p:nvPr/>
        </p:nvSpPr>
        <p:spPr>
          <a:xfrm>
            <a:off x="837724" y="4570809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 rtl="1">
              <a:lnSpc>
                <a:spcPts val="3000"/>
              </a:lnSpc>
              <a:buNone/>
            </a:pPr>
            <a:r>
              <a:rPr lang="en-US" sz="3200" kern="0" spc="-38" dirty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يساعد التحليل الإحصائي في الكشف عن الأنماط والاتجاهات المخفية في البيانات، مما يوفر رؤى قيمة للباحثين وصناع القرار.</a:t>
            </a:r>
            <a:endParaRPr lang="en-US" sz="32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Text 3"/>
          <p:cNvSpPr/>
          <p:nvPr/>
        </p:nvSpPr>
        <p:spPr>
          <a:xfrm>
            <a:off x="10786311" y="397954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3600" b="1" kern="0" spc="-44" dirty="0">
                <a:solidFill>
                  <a:srgbClr val="D73AD7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اتخاذ قرارات مدروسة</a:t>
            </a:r>
            <a:endParaRPr lang="en-US" sz="36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Text 4"/>
          <p:cNvSpPr/>
          <p:nvPr/>
        </p:nvSpPr>
        <p:spPr>
          <a:xfrm>
            <a:off x="7614761" y="4570809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 rtl="1">
              <a:lnSpc>
                <a:spcPts val="3000"/>
              </a:lnSpc>
            </a:pPr>
            <a:r>
              <a:rPr lang="en-US" sz="3200" kern="0" spc="-38" dirty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تُستخدم الأساليب الإحصائية لمعالجة البيانات الضخمة وإجراء اختبارات الفرضيات، مما يدعم اتخاذ القرارات المبنية على الأدلة.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973098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 rtl="1">
              <a:lnSpc>
                <a:spcPts val="5500"/>
              </a:lnSpc>
              <a:buNone/>
            </a:pPr>
            <a:r>
              <a:rPr lang="en-US" sz="4400" b="1" kern="0" spc="-89" dirty="0">
                <a:solidFill>
                  <a:srgbClr val="D73AD7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أساسيات الاحصاء الوصفي: الإحصاءات المركزية والتشتت</a:t>
            </a:r>
            <a:endParaRPr lang="en-US" sz="44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324124" y="2740104"/>
            <a:ext cx="3614618" cy="2521506"/>
          </a:xfrm>
          <a:prstGeom prst="roundRect">
            <a:avLst>
              <a:gd name="adj" fmla="val 3987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571059" y="298704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>
              <a:lnSpc>
                <a:spcPts val="2750"/>
              </a:lnSpc>
            </a:pPr>
            <a:r>
              <a:rPr lang="en-US" sz="3200" b="1" kern="0" spc="-44" dirty="0" err="1" smtClean="0">
                <a:solidFill>
                  <a:srgbClr val="272525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التشتت</a:t>
            </a:r>
            <a:endParaRPr lang="en-US" sz="32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Text 3"/>
          <p:cNvSpPr/>
          <p:nvPr/>
        </p:nvSpPr>
        <p:spPr>
          <a:xfrm>
            <a:off x="6571059" y="3482578"/>
            <a:ext cx="3120747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 rtl="1">
              <a:lnSpc>
                <a:spcPts val="3000"/>
              </a:lnSpc>
            </a:pPr>
            <a:r>
              <a:rPr lang="en-US" sz="2800" kern="0" spc="-38" dirty="0" err="1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يشير</a:t>
            </a:r>
            <a:r>
              <a:rPr lang="en-US" sz="2800" kern="0" spc="-38" dirty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2800" kern="0" spc="-38" dirty="0" err="1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التشتت</a:t>
            </a:r>
            <a:r>
              <a:rPr lang="en-US" sz="2800" kern="0" spc="-38" dirty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2800" kern="0" spc="-38" dirty="0" err="1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إلى</a:t>
            </a:r>
            <a:r>
              <a:rPr lang="en-US" sz="2800" kern="0" spc="-38" dirty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2800" kern="0" spc="-38" dirty="0" err="1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مدى</a:t>
            </a:r>
            <a:r>
              <a:rPr lang="en-US" sz="2800" kern="0" spc="-38" dirty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2800" kern="0" spc="-38" dirty="0" err="1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تباعد</a:t>
            </a:r>
            <a:r>
              <a:rPr lang="en-US" sz="2800" kern="0" spc="-38" dirty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2800" kern="0" spc="-38" dirty="0" err="1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البيانات</a:t>
            </a:r>
            <a:r>
              <a:rPr lang="en-US" sz="2800" kern="0" spc="-38" dirty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2800" kern="0" spc="-38" dirty="0" err="1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حول</a:t>
            </a:r>
            <a:r>
              <a:rPr lang="en-US" sz="2800" kern="0" spc="-38" dirty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2800" kern="0" spc="-38" dirty="0" err="1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القيمة</a:t>
            </a:r>
            <a:r>
              <a:rPr lang="en-US" sz="2800" kern="0" spc="-38" dirty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2800" kern="0" spc="-38" dirty="0" err="1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المتوسطة</a:t>
            </a:r>
            <a:r>
              <a:rPr lang="en-US" sz="2800" kern="0" spc="-38" dirty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. </a:t>
            </a:r>
            <a:r>
              <a:rPr lang="en-US" sz="2800" kern="0" spc="-38" dirty="0" err="1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يشمل</a:t>
            </a:r>
            <a:r>
              <a:rPr lang="en-US" sz="2800" kern="0" spc="-38" dirty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2800" kern="0" spc="-38" dirty="0" err="1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ذلك</a:t>
            </a:r>
            <a:r>
              <a:rPr lang="en-US" sz="2800" kern="0" spc="-38" dirty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2800" kern="0" spc="-38" dirty="0" err="1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الانحراف</a:t>
            </a:r>
            <a:r>
              <a:rPr lang="en-US" sz="2800" kern="0" spc="-38" dirty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2800" kern="0" spc="-38" dirty="0" err="1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المعياري</a:t>
            </a:r>
            <a:r>
              <a:rPr lang="en-US" sz="2800" kern="0" spc="-38" dirty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2800" kern="0" spc="-38" dirty="0" err="1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والمدى</a:t>
            </a:r>
            <a:r>
              <a:rPr lang="en-US" sz="2800" kern="0" spc="-38" dirty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2800" kern="0" spc="-38" dirty="0" err="1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الربيعي</a:t>
            </a:r>
            <a:r>
              <a:rPr lang="en-US" sz="2800" kern="0" spc="-38" dirty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.</a:t>
            </a:r>
            <a:endParaRPr lang="en-US" sz="2800" kern="0" spc="-38" dirty="0">
              <a:solidFill>
                <a:srgbClr val="272525"/>
              </a:solidFill>
              <a:latin typeface="Sakkal Majalla" pitchFamily="2" charset="-78"/>
              <a:ea typeface="Source Sans Pro" pitchFamily="34" charset="-122"/>
              <a:cs typeface="Sakkal Majalla" pitchFamily="2" charset="-78"/>
            </a:endParaRPr>
          </a:p>
        </p:txBody>
      </p:sp>
      <p:sp>
        <p:nvSpPr>
          <p:cNvPr id="7" name="Shape 4"/>
          <p:cNvSpPr/>
          <p:nvPr/>
        </p:nvSpPr>
        <p:spPr>
          <a:xfrm>
            <a:off x="10178058" y="2740104"/>
            <a:ext cx="3614618" cy="2521506"/>
          </a:xfrm>
          <a:prstGeom prst="roundRect">
            <a:avLst>
              <a:gd name="adj" fmla="val 3987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424993" y="298704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rtl="1">
              <a:lnSpc>
                <a:spcPts val="2750"/>
              </a:lnSpc>
            </a:pPr>
            <a:r>
              <a:rPr lang="ar-DZ" sz="2200" kern="0" spc="-44" dirty="0" smtClean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ا</a:t>
            </a:r>
            <a:r>
              <a:rPr lang="en-US" sz="3200" kern="0" spc="-44" dirty="0" err="1" smtClean="0">
                <a:solidFill>
                  <a:srgbClr val="272525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لمتوسط</a:t>
            </a:r>
            <a:endParaRPr lang="en-US" sz="22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Text 6"/>
          <p:cNvSpPr/>
          <p:nvPr/>
        </p:nvSpPr>
        <p:spPr>
          <a:xfrm>
            <a:off x="10424993" y="3482578"/>
            <a:ext cx="3120747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 rtl="1">
              <a:lnSpc>
                <a:spcPts val="3000"/>
              </a:lnSpc>
            </a:pPr>
            <a:r>
              <a:rPr lang="en-US" sz="28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يقيس</a:t>
            </a:r>
            <a:r>
              <a:rPr lang="en-US" sz="2800" kern="0" spc="-38" dirty="0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28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المتوسط</a:t>
            </a:r>
            <a:r>
              <a:rPr lang="en-US" sz="2800" kern="0" spc="-38" dirty="0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28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القيمة</a:t>
            </a:r>
            <a:r>
              <a:rPr lang="en-US" sz="2800" kern="0" spc="-38" dirty="0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28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المتوسطة</a:t>
            </a:r>
            <a:r>
              <a:rPr lang="en-US" sz="2800" kern="0" spc="-38" dirty="0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28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لمجموعة</a:t>
            </a:r>
            <a:r>
              <a:rPr lang="en-US" sz="2800" kern="0" spc="-38" dirty="0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28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من</a:t>
            </a:r>
            <a:r>
              <a:rPr lang="en-US" sz="2800" kern="0" spc="-38" dirty="0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28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البيانات</a:t>
            </a:r>
            <a:r>
              <a:rPr lang="en-US" sz="2800" kern="0" spc="-38" dirty="0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. </a:t>
            </a:r>
            <a:r>
              <a:rPr lang="en-US" sz="28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إنه</a:t>
            </a:r>
            <a:r>
              <a:rPr lang="en-US" sz="2800" kern="0" spc="-38" dirty="0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28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يوفر</a:t>
            </a:r>
            <a:r>
              <a:rPr lang="en-US" sz="2800" kern="0" spc="-38" dirty="0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28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فهمًا</a:t>
            </a:r>
            <a:r>
              <a:rPr lang="en-US" sz="2800" kern="0" spc="-38" dirty="0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28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عامًا</a:t>
            </a:r>
            <a:r>
              <a:rPr lang="en-US" sz="2800" kern="0" spc="-38" dirty="0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2800" kern="0" spc="-38" dirty="0" err="1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للتوزيع</a:t>
            </a:r>
            <a:r>
              <a:rPr lang="en-US" sz="2800" kern="0" spc="-38" dirty="0" smtClean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.</a:t>
            </a:r>
            <a:endParaRPr lang="en-US" sz="2800" dirty="0" smtClean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6324123" y="5500926"/>
            <a:ext cx="7468553" cy="1755458"/>
          </a:xfrm>
          <a:prstGeom prst="roundRect">
            <a:avLst>
              <a:gd name="adj" fmla="val 5727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571059" y="5747861"/>
            <a:ext cx="5975898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3200" b="1" kern="0" spc="-44" dirty="0">
                <a:solidFill>
                  <a:srgbClr val="272525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الوسط</a:t>
            </a:r>
            <a:endParaRPr lang="en-US" sz="32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571059" y="6243399"/>
            <a:ext cx="6974681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000"/>
              </a:lnSpc>
              <a:buNone/>
            </a:pPr>
            <a:r>
              <a:rPr lang="en-US" sz="2800" kern="0" spc="-38" dirty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يحدد الوسط القيمة التي تتوسط البيانات مرتبة من الأصغر إلى الأكبر. إنه أقل تأثراً بالقيم المتطرفة.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921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4029670"/>
            <a:ext cx="10625733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5500"/>
              </a:lnSpc>
              <a:buNone/>
            </a:pPr>
            <a:r>
              <a:rPr lang="en-US" sz="4400" b="1" kern="0" spc="-89" dirty="0">
                <a:solidFill>
                  <a:srgbClr val="D73AD7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اختبارات الفرضيات: أنواع الفرضيات وآليات الاختبار</a:t>
            </a:r>
            <a:endParaRPr lang="en-US" sz="4400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24" y="5092660"/>
            <a:ext cx="598408" cy="59840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7724" y="593038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rtl="1">
              <a:lnSpc>
                <a:spcPts val="2750"/>
              </a:lnSpc>
            </a:pPr>
            <a:r>
              <a:rPr lang="en-US" sz="3200" b="1" kern="0" spc="-44" dirty="0">
                <a:solidFill>
                  <a:srgbClr val="272525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الفرضية الصفرية</a:t>
            </a:r>
          </a:p>
        </p:txBody>
      </p:sp>
      <p:sp>
        <p:nvSpPr>
          <p:cNvPr id="6" name="Text 2"/>
          <p:cNvSpPr/>
          <p:nvPr/>
        </p:nvSpPr>
        <p:spPr>
          <a:xfrm>
            <a:off x="837724" y="6425922"/>
            <a:ext cx="407896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 rtl="1">
              <a:lnSpc>
                <a:spcPts val="3000"/>
              </a:lnSpc>
              <a:buNone/>
            </a:pPr>
            <a:r>
              <a:rPr lang="en-US" sz="2800" kern="0" spc="-38" dirty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تفترض الفرضية الصفرية عدم وجود علاقة أو تأثير بين المتغيرات.</a:t>
            </a: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5659" y="5092660"/>
            <a:ext cx="598408" cy="59840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275659" y="593038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3200" b="1" kern="0" spc="-44" dirty="0">
                <a:solidFill>
                  <a:srgbClr val="272525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الفرضية البديلة</a:t>
            </a:r>
            <a:endParaRPr lang="en-US" sz="32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Text 4"/>
          <p:cNvSpPr/>
          <p:nvPr/>
        </p:nvSpPr>
        <p:spPr>
          <a:xfrm>
            <a:off x="5275659" y="6425922"/>
            <a:ext cx="407896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 rtl="1">
              <a:lnSpc>
                <a:spcPts val="3000"/>
              </a:lnSpc>
            </a:pPr>
            <a:r>
              <a:rPr lang="en-US" sz="2800" kern="0" spc="-38" dirty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تفترض الفرضية البديلة وجود علاقة أو تأثير بين المتغيرات.</a:t>
            </a: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3595" y="5092660"/>
            <a:ext cx="598408" cy="59840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3595" y="593038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algn="r" rtl="1">
              <a:lnSpc>
                <a:spcPts val="2750"/>
              </a:lnSpc>
              <a:buNone/>
            </a:pPr>
            <a:r>
              <a:rPr lang="en-US" sz="3200" b="1" kern="0" spc="-44" dirty="0">
                <a:solidFill>
                  <a:srgbClr val="272525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اختبار T</a:t>
            </a:r>
          </a:p>
        </p:txBody>
      </p:sp>
      <p:sp>
        <p:nvSpPr>
          <p:cNvPr id="12" name="Text 6"/>
          <p:cNvSpPr/>
          <p:nvPr/>
        </p:nvSpPr>
        <p:spPr>
          <a:xfrm>
            <a:off x="9713595" y="6425922"/>
            <a:ext cx="4079081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 rtl="1">
              <a:lnSpc>
                <a:spcPts val="3000"/>
              </a:lnSpc>
              <a:buNone/>
            </a:pPr>
            <a:r>
              <a:rPr lang="en-US" sz="2800" kern="0" spc="-38" dirty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يستخدم اختبار T لمقارنة متوسطات مجموعتين من البيانات.</a:t>
            </a:r>
            <a:endParaRPr lang="en-US" sz="2800" dirty="0"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921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3862149"/>
            <a:ext cx="11351657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تحليل الارتباط والانحدار: قياس العلاقات بين المتغيرات</a:t>
            </a:r>
            <a:endParaRPr lang="en-US" sz="44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24" y="4925139"/>
            <a:ext cx="6477476" cy="95750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077039" y="624161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3200" kern="0" spc="-38" dirty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الارتباط</a:t>
            </a:r>
          </a:p>
        </p:txBody>
      </p:sp>
      <p:sp>
        <p:nvSpPr>
          <p:cNvPr id="6" name="Text 2"/>
          <p:cNvSpPr/>
          <p:nvPr/>
        </p:nvSpPr>
        <p:spPr>
          <a:xfrm>
            <a:off x="1077039" y="6737152"/>
            <a:ext cx="599884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3000"/>
              </a:lnSpc>
              <a:buNone/>
            </a:pPr>
            <a:r>
              <a:rPr lang="en-US" sz="3200" kern="0" spc="-38" dirty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يقيس الارتباط قوة العلاقة بين متغيرين.</a:t>
            </a:r>
            <a:endParaRPr lang="en-US" sz="3200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4925139"/>
            <a:ext cx="6477476" cy="95750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554516" y="624161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3200" kern="0" spc="-38" dirty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الانحدار</a:t>
            </a:r>
          </a:p>
        </p:txBody>
      </p:sp>
      <p:sp>
        <p:nvSpPr>
          <p:cNvPr id="9" name="Text 4"/>
          <p:cNvSpPr/>
          <p:nvPr/>
        </p:nvSpPr>
        <p:spPr>
          <a:xfrm>
            <a:off x="7554516" y="6737152"/>
            <a:ext cx="599884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3200" kern="0" spc="-38" dirty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يستخدم الانحدار لتحديد طبيعة العلاقة بين متغيرين</a:t>
            </a: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.</a:t>
            </a:r>
            <a:endParaRPr lang="en-US" sz="18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996202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 rtl="1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تحليل التباين: مقارنة المتوسطات ودلالتها الإحصائية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37724" y="3882866"/>
            <a:ext cx="3554730" cy="789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200"/>
              </a:lnSpc>
              <a:buNone/>
            </a:pPr>
            <a:r>
              <a:rPr lang="en-US" sz="6200" kern="0" spc="-12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6200" dirty="0"/>
          </a:p>
        </p:txBody>
      </p:sp>
      <p:sp>
        <p:nvSpPr>
          <p:cNvPr id="5" name="Text 2"/>
          <p:cNvSpPr/>
          <p:nvPr/>
        </p:nvSpPr>
        <p:spPr>
          <a:xfrm>
            <a:off x="1206937" y="497181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اختبار F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837724" y="5467350"/>
            <a:ext cx="3554730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 rtl="1">
              <a:lnSpc>
                <a:spcPts val="3000"/>
              </a:lnSpc>
              <a:buNone/>
            </a:pPr>
            <a:r>
              <a:rPr lang="en-US" sz="2800" kern="0" spc="-38" dirty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ي</a:t>
            </a:r>
            <a:r>
              <a:rPr lang="ar-DZ" sz="2800" kern="0" spc="-38" dirty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س</a:t>
            </a:r>
            <a:r>
              <a:rPr lang="en-US" sz="2800" kern="0" spc="-38" dirty="0" err="1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تخدم</a:t>
            </a:r>
            <a:r>
              <a:rPr lang="en-US" sz="2800" kern="0" spc="-38" dirty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 </a:t>
            </a:r>
            <a:r>
              <a:rPr lang="en-US" sz="2800" kern="0" spc="-38" dirty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اختبار F لمقارنة متوسطات ثلاث مجموعات أو أكثر.</a:t>
            </a:r>
          </a:p>
        </p:txBody>
      </p:sp>
      <p:sp>
        <p:nvSpPr>
          <p:cNvPr id="7" name="Text 4"/>
          <p:cNvSpPr/>
          <p:nvPr/>
        </p:nvSpPr>
        <p:spPr>
          <a:xfrm>
            <a:off x="4751427" y="3882866"/>
            <a:ext cx="3554849" cy="789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200"/>
              </a:lnSpc>
              <a:buNone/>
            </a:pPr>
            <a:r>
              <a:rPr lang="en-US" sz="6200" kern="0" spc="-12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6200" dirty="0"/>
          </a:p>
        </p:txBody>
      </p:sp>
      <p:sp>
        <p:nvSpPr>
          <p:cNvPr id="8" name="Text 5"/>
          <p:cNvSpPr/>
          <p:nvPr/>
        </p:nvSpPr>
        <p:spPr>
          <a:xfrm>
            <a:off x="5120759" y="497181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دلالة إحصائية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751427" y="5467350"/>
            <a:ext cx="408005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 rtl="1">
              <a:lnSpc>
                <a:spcPts val="3000"/>
              </a:lnSpc>
              <a:buNone/>
            </a:pPr>
            <a:r>
              <a:rPr lang="en-US" sz="2800" kern="0" spc="-38" dirty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تُشير الدلالة الإحصائية إلى أن النتائج غير عشوائية.</a:t>
            </a:r>
            <a:endParaRPr lang="en-US" sz="2800" dirty="0"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136338"/>
            <a:ext cx="11409759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تقييم جودة النموذج الإحصائي: مؤشرات الملاءمة والدقة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285" y="3319105"/>
            <a:ext cx="3206234" cy="135719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001572" y="3925967"/>
            <a:ext cx="149543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kern="0" spc="-47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2350" dirty="0"/>
          </a:p>
        </p:txBody>
      </p:sp>
      <p:sp>
        <p:nvSpPr>
          <p:cNvPr id="5" name="Text 2"/>
          <p:cNvSpPr/>
          <p:nvPr/>
        </p:nvSpPr>
        <p:spPr>
          <a:xfrm>
            <a:off x="7435160" y="355842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3600" b="1" kern="0" spc="-44" dirty="0">
                <a:solidFill>
                  <a:srgbClr val="272525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ملاءمة النموذج</a:t>
            </a:r>
            <a:endParaRPr lang="en-US" sz="36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Text 3"/>
          <p:cNvSpPr/>
          <p:nvPr/>
        </p:nvSpPr>
        <p:spPr>
          <a:xfrm>
            <a:off x="6705935" y="4053959"/>
            <a:ext cx="373082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3000"/>
              </a:lnSpc>
              <a:buNone/>
            </a:pPr>
            <a:r>
              <a:rPr lang="en-US" sz="3200" kern="0" spc="-38" dirty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ت</a:t>
            </a:r>
            <a:r>
              <a:rPr lang="en-US" sz="3200" kern="0" spc="-38" dirty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ُشير إلى مدى تناسب النموذج مع البيانات</a:t>
            </a: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5739289" y="4690943"/>
            <a:ext cx="7993618" cy="15240"/>
          </a:xfrm>
          <a:prstGeom prst="roundRect">
            <a:avLst>
              <a:gd name="adj" fmla="val 659712"/>
            </a:avLst>
          </a:prstGeom>
          <a:solidFill>
            <a:srgbClr val="DABADD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109" y="4736068"/>
            <a:ext cx="6412587" cy="1357193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001572" y="5175290"/>
            <a:ext cx="149543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kern="0" spc="-47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2350" dirty="0"/>
          </a:p>
        </p:txBody>
      </p:sp>
      <p:sp>
        <p:nvSpPr>
          <p:cNvPr id="10" name="Text 6"/>
          <p:cNvSpPr/>
          <p:nvPr/>
        </p:nvSpPr>
        <p:spPr>
          <a:xfrm>
            <a:off x="7522012" y="497538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3600" b="1" kern="0" spc="-44" dirty="0">
                <a:solidFill>
                  <a:srgbClr val="272525"/>
                </a:solidFill>
                <a:latin typeface="Sakkal Majalla" pitchFamily="2" charset="-78"/>
                <a:ea typeface="Source Serif Pro Semi Bold" pitchFamily="34" charset="-122"/>
                <a:cs typeface="Sakkal Majalla" pitchFamily="2" charset="-78"/>
              </a:rPr>
              <a:t>دقة النموذج</a:t>
            </a:r>
            <a:endParaRPr lang="en-US" sz="36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1" name="Text 7"/>
          <p:cNvSpPr/>
          <p:nvPr/>
        </p:nvSpPr>
        <p:spPr>
          <a:xfrm>
            <a:off x="7938712" y="5470922"/>
            <a:ext cx="332684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3000"/>
              </a:lnSpc>
              <a:buNone/>
            </a:pPr>
            <a:r>
              <a:rPr lang="en-US" sz="3200" kern="0" spc="-38" dirty="0">
                <a:solidFill>
                  <a:srgbClr val="272525"/>
                </a:solidFill>
                <a:latin typeface="Sakkal Majalla" pitchFamily="2" charset="-78"/>
                <a:ea typeface="Source Sans Pro" pitchFamily="34" charset="-122"/>
                <a:cs typeface="Sakkal Majalla" pitchFamily="2" charset="-78"/>
              </a:rPr>
              <a:t>تُشير إلى قدرة النموذج على التنبؤ بدقة</a:t>
            </a: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.</a:t>
            </a:r>
            <a:endParaRPr lang="en-US" sz="18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299</Words>
  <Application>Microsoft Office PowerPoint</Application>
  <PresentationFormat>Personnalisé</PresentationFormat>
  <Paragraphs>52</Paragraphs>
  <Slides>8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Office Theme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HP</cp:lastModifiedBy>
  <cp:revision>2</cp:revision>
  <dcterms:created xsi:type="dcterms:W3CDTF">2024-12-04T10:10:50Z</dcterms:created>
  <dcterms:modified xsi:type="dcterms:W3CDTF">2024-12-04T10:59:37Z</dcterms:modified>
</cp:coreProperties>
</file>