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4630400" cy="8229600"/>
  <p:notesSz cx="8229600" cy="14630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-648" y="-6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268691"/>
            <a:ext cx="7468553" cy="1458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ar-DZ" sz="4400" b="1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المحاضرة رقم 09</a:t>
            </a:r>
          </a:p>
          <a:p>
            <a:pPr algn="ctr" rtl="1">
              <a:lnSpc>
                <a:spcPts val="5500"/>
              </a:lnSpc>
            </a:pPr>
            <a:r>
              <a:rPr lang="ar-DZ" sz="4400" dirty="0"/>
              <a:t> </a:t>
            </a:r>
            <a:r>
              <a:rPr lang="ar-DZ" sz="44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الطرق  الاحصائية لتحليل البيانات واختبار الفرضيات</a:t>
            </a:r>
            <a:endParaRPr lang="en-US" sz="4400" b="1" kern="0" spc="-89" dirty="0">
              <a:solidFill>
                <a:srgbClr val="D73AD7"/>
              </a:solidFill>
              <a:latin typeface="Sakkal Majalla" pitchFamily="2" charset="-78"/>
              <a:ea typeface="Source Serif Pro Semi Bold" pitchFamily="34" charset="-122"/>
              <a:cs typeface="Sakkal Majalla" pitchFamily="2" charset="-78"/>
            </a:endParaRPr>
          </a:p>
        </p:txBody>
      </p:sp>
      <p:sp>
        <p:nvSpPr>
          <p:cNvPr id="4" name="Text 1"/>
          <p:cNvSpPr/>
          <p:nvPr/>
        </p:nvSpPr>
        <p:spPr>
          <a:xfrm>
            <a:off x="837724" y="2071869"/>
            <a:ext cx="7468553" cy="5127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37724" y="5707380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44" y="5715000"/>
            <a:ext cx="367665" cy="3676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0287" y="5689521"/>
            <a:ext cx="2320052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kern="0" spc="-38" dirty="0">
                <a:solidFill>
                  <a:srgbClr val="272525"/>
                </a:solidFill>
                <a:latin typeface="Source Sans Pro Bold" pitchFamily="34" charset="0"/>
                <a:ea typeface="Source Sans Pro Bold" pitchFamily="34" charset="-122"/>
                <a:cs typeface="Source Sans Pro Bold" pitchFamily="34" charset="-120"/>
              </a:rPr>
              <a:t>par Soumia SALAA</a:t>
            </a:r>
            <a:endParaRPr lang="en-US" sz="2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51949" y="3106832"/>
            <a:ext cx="7187879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ts val="3000"/>
              </a:lnSpc>
            </a:pPr>
            <a:endParaRPr lang="en-US" sz="3600" kern="0" spc="-38" dirty="0" smtClean="0">
              <a:solidFill>
                <a:srgbClr val="272525"/>
              </a:solidFill>
              <a:latin typeface="Sakkal Majalla" pitchFamily="2" charset="-78"/>
              <a:ea typeface="Source Sans Pro" pitchFamily="34" charset="-122"/>
              <a:cs typeface="Sakkal Majalla" pitchFamily="2" charset="-78"/>
            </a:endParaRPr>
          </a:p>
          <a:p>
            <a:pPr algn="just" rtl="1">
              <a:lnSpc>
                <a:spcPts val="3000"/>
              </a:lnSpc>
            </a:pPr>
            <a:endParaRPr lang="en-US" sz="3600" kern="0" spc="-38" dirty="0" smtClean="0">
              <a:solidFill>
                <a:srgbClr val="272525"/>
              </a:solidFill>
              <a:latin typeface="Sakkal Majalla" pitchFamily="2" charset="-78"/>
              <a:ea typeface="Source Sans Pro" pitchFamily="34" charset="-122"/>
              <a:cs typeface="Sakkal Majalla" pitchFamily="2" charset="-78"/>
            </a:endParaRPr>
          </a:p>
          <a:p>
            <a:pPr algn="just" rtl="1">
              <a:lnSpc>
                <a:spcPts val="3000"/>
              </a:lnSpc>
            </a:pP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في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عالم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البيانات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الضخمة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،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أصبحت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الأدوات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الإحصائية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ضرورية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لفهم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الأنماط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واتخاذ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القرارات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المدروسة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سنستكشف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معًا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مجموعة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من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الطرق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الإحصائية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القوية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التي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تساعد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في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تحليل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البيانات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واختبار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الفرضيات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،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مما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يفتح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آفاقًا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جديدة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للبحوث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والتطبيقات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36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العملية</a:t>
            </a:r>
            <a:r>
              <a:rPr lang="en-US" sz="36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09418" y="1273215"/>
            <a:ext cx="5845215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5500"/>
              </a:lnSpc>
            </a:pP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الطرق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الإحصائية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لتحليل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البيانات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واختبار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الفرضيات</a:t>
            </a:r>
            <a:endParaRPr lang="en-US" sz="44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 descr="5 طرق التحليل الإحصائي للبحث والتحليل | QuestionP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9925" y="1"/>
            <a:ext cx="4358150" cy="8230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54239"/>
            <a:ext cx="12084963" cy="1122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rtl="1">
              <a:lnSpc>
                <a:spcPts val="5500"/>
              </a:lnSpc>
            </a:pP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أهمية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التحليل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الإحصائي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في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عصر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البيانات</a:t>
            </a:r>
            <a:r>
              <a:rPr lang="en-US" sz="4400" kern="0" spc="-89" dirty="0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 </a:t>
            </a:r>
            <a:r>
              <a:rPr lang="en-US" sz="4400" kern="0" spc="-89" dirty="0" err="1" smtClean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الضخمة</a:t>
            </a:r>
            <a:endParaRPr lang="en-US" sz="44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4125024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600" b="1" kern="0" spc="-44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فهم الأنماط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Text 2"/>
          <p:cNvSpPr/>
          <p:nvPr/>
        </p:nvSpPr>
        <p:spPr>
          <a:xfrm>
            <a:off x="837724" y="45708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يساعد التحليل الإحصائي في الكشف عن الأنماط والاتجاهات المخفية في البيانات، مما يوفر رؤى قيمة للباحثين وصناع القرار.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786311" y="39795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600" b="1" kern="0" spc="-44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اتخاذ قرارات مدروسة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7614761" y="45708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3000"/>
              </a:lnSpc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تُستخدم الأساليب الإحصائية لمعالجة البيانات الضخمة وإجراء اختبارات الفرضيات، مما يدعم اتخاذ القرارات المبنية على الأدلة.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7309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4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أساسيات الاحصاء الوصفي: الإحصاءات المركزية والتشتت</a:t>
            </a:r>
            <a:endParaRPr lang="en-US" sz="4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324124" y="2740104"/>
            <a:ext cx="3614618" cy="2521506"/>
          </a:xfrm>
          <a:prstGeom prst="roundRect">
            <a:avLst>
              <a:gd name="adj" fmla="val 398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71059" y="29870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750"/>
              </a:lnSpc>
            </a:pPr>
            <a:r>
              <a:rPr lang="en-US" sz="3200" b="1" kern="0" spc="-44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التشتت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71059" y="3482578"/>
            <a:ext cx="31207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3000"/>
              </a:lnSpc>
            </a:pP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يشير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التشتت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إلى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مدى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تباعد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البيانات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حول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القيمة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المتوسطة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يشمل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ذلك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الانحراف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المعياري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والمدى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الربيعي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2800" kern="0" spc="-38" dirty="0">
              <a:solidFill>
                <a:srgbClr val="272525"/>
              </a:solidFill>
              <a:latin typeface="Sakkal Majalla" pitchFamily="2" charset="-78"/>
              <a:ea typeface="Source Sans Pro" pitchFamily="34" charset="-122"/>
              <a:cs typeface="Sakkal Majalla" pitchFamily="2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0178058" y="2740104"/>
            <a:ext cx="3614618" cy="2521506"/>
          </a:xfrm>
          <a:prstGeom prst="roundRect">
            <a:avLst>
              <a:gd name="adj" fmla="val 398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24993" y="298704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2750"/>
              </a:lnSpc>
            </a:pPr>
            <a:r>
              <a:rPr lang="ar-DZ" sz="2200" kern="0" spc="-44" dirty="0" smtClean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ا</a:t>
            </a:r>
            <a:r>
              <a:rPr lang="en-US" sz="3200" kern="0" spc="-44" dirty="0" err="1" smtClean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لمتوسط</a:t>
            </a:r>
            <a:endParaRPr lang="en-US" sz="2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424993" y="3482578"/>
            <a:ext cx="3120747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3000"/>
              </a:lnSpc>
            </a:pP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يقيس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المتوسط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القيمة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المتوسطة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لمجموعة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من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البيانات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إنه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يوفر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فهمًا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عامًا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 err="1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للتوزيع</a:t>
            </a:r>
            <a:r>
              <a:rPr lang="en-US" sz="2800" kern="0" spc="-38" dirty="0" smtClean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.</a:t>
            </a:r>
            <a:endParaRPr lang="en-US" sz="2800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324123" y="5500926"/>
            <a:ext cx="7468553" cy="1755458"/>
          </a:xfrm>
          <a:prstGeom prst="roundRect">
            <a:avLst>
              <a:gd name="adj" fmla="val 5727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71059" y="5747861"/>
            <a:ext cx="597589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الوسط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571059" y="6243399"/>
            <a:ext cx="69746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يحدد الوسط القيمة التي تتوسط البيانات مرتبة من الأصغر إلى الأكبر. إنه أقل تأثراً بالقيم المتطرفة.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029670"/>
            <a:ext cx="1062573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400" b="1" kern="0" spc="-89" dirty="0">
                <a:solidFill>
                  <a:srgbClr val="D73AD7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اختبارات الفرضيات: أنواع الفرضيات وآليات الاختبار</a:t>
            </a:r>
            <a:endParaRPr lang="en-US" sz="44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5092660"/>
            <a:ext cx="598408" cy="598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7724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2750"/>
              </a:lnSpc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الفرضية الصفرية</a:t>
            </a:r>
          </a:p>
        </p:txBody>
      </p:sp>
      <p:sp>
        <p:nvSpPr>
          <p:cNvPr id="6" name="Text 2"/>
          <p:cNvSpPr/>
          <p:nvPr/>
        </p:nvSpPr>
        <p:spPr>
          <a:xfrm>
            <a:off x="837724" y="6425922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تفترض الفرضية الصفرية عدم وجود علاقة أو تأثير بين المتغيرات.</a:t>
            </a: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659" y="5092660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75659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الفرضية البديلة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Text 4"/>
          <p:cNvSpPr/>
          <p:nvPr/>
        </p:nvSpPr>
        <p:spPr>
          <a:xfrm>
            <a:off x="5275659" y="6425922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 rtl="1">
              <a:lnSpc>
                <a:spcPts val="3000"/>
              </a:lnSpc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تفترض الفرضية البديلة وجود علاقة أو تأثير بين المتغيرات.</a:t>
            </a: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3595" y="5092660"/>
            <a:ext cx="598408" cy="5984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3595" y="5930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algn="r" rtl="1">
              <a:lnSpc>
                <a:spcPts val="2750"/>
              </a:lnSpc>
              <a:buNone/>
            </a:pPr>
            <a:r>
              <a:rPr lang="en-US" sz="32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اختبار T</a:t>
            </a:r>
          </a:p>
        </p:txBody>
      </p:sp>
      <p:sp>
        <p:nvSpPr>
          <p:cNvPr id="12" name="Text 6"/>
          <p:cNvSpPr/>
          <p:nvPr/>
        </p:nvSpPr>
        <p:spPr>
          <a:xfrm>
            <a:off x="9713595" y="6425922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3000"/>
              </a:lnSpc>
              <a:buNone/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يستخدم اختبار T لمقارنة متوسطات مجموعتين من البيانات.</a:t>
            </a:r>
            <a:endParaRPr lang="en-US" sz="28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862149"/>
            <a:ext cx="1135165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تحليل الارتباط والانحدار: قياس العلاقات بين المتغيرات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4925139"/>
            <a:ext cx="6477476" cy="95750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77039" y="62416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الارتباط</a:t>
            </a:r>
          </a:p>
        </p:txBody>
      </p:sp>
      <p:sp>
        <p:nvSpPr>
          <p:cNvPr id="6" name="Text 2"/>
          <p:cNvSpPr/>
          <p:nvPr/>
        </p:nvSpPr>
        <p:spPr>
          <a:xfrm>
            <a:off x="1077039" y="6737152"/>
            <a:ext cx="599884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يقيس الارتباط قوة العلاقة بين متغيرين.</a:t>
            </a:r>
            <a:endParaRPr lang="en-US" sz="32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4925139"/>
            <a:ext cx="6477476" cy="95750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54516" y="62416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الانحدار</a:t>
            </a:r>
          </a:p>
        </p:txBody>
      </p:sp>
      <p:sp>
        <p:nvSpPr>
          <p:cNvPr id="9" name="Text 4"/>
          <p:cNvSpPr/>
          <p:nvPr/>
        </p:nvSpPr>
        <p:spPr>
          <a:xfrm>
            <a:off x="7554516" y="6737152"/>
            <a:ext cx="599884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يستخدم الانحدار لتحديد طبيعة العلاقة بين متغيرين</a:t>
            </a: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996202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تحليل التباين: مقارنة المتوسطات ودلالتها الإحصائية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882866"/>
            <a:ext cx="3554730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kern="0" spc="-12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6200" dirty="0"/>
          </a:p>
        </p:txBody>
      </p:sp>
      <p:sp>
        <p:nvSpPr>
          <p:cNvPr id="5" name="Text 2"/>
          <p:cNvSpPr/>
          <p:nvPr/>
        </p:nvSpPr>
        <p:spPr>
          <a:xfrm>
            <a:off x="1206937" y="497181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اختبار F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7724" y="5467350"/>
            <a:ext cx="355473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3000"/>
              </a:lnSpc>
              <a:buNone/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ي</a:t>
            </a:r>
            <a:r>
              <a:rPr lang="ar-DZ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س</a:t>
            </a:r>
            <a:r>
              <a:rPr lang="en-US" sz="2800" kern="0" spc="-38" dirty="0" err="1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تخدم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 </a:t>
            </a: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اختبار F لمقارنة متوسطات ثلاث مجموعات أو أكثر.</a:t>
            </a:r>
          </a:p>
        </p:txBody>
      </p:sp>
      <p:sp>
        <p:nvSpPr>
          <p:cNvPr id="7" name="Text 4"/>
          <p:cNvSpPr/>
          <p:nvPr/>
        </p:nvSpPr>
        <p:spPr>
          <a:xfrm>
            <a:off x="4751427" y="3882866"/>
            <a:ext cx="3554849" cy="789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6200" kern="0" spc="-12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6200" dirty="0"/>
          </a:p>
        </p:txBody>
      </p:sp>
      <p:sp>
        <p:nvSpPr>
          <p:cNvPr id="8" name="Text 5"/>
          <p:cNvSpPr/>
          <p:nvPr/>
        </p:nvSpPr>
        <p:spPr>
          <a:xfrm>
            <a:off x="5120759" y="497181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kern="0" spc="-44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دلالة إحصائية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51427" y="5467350"/>
            <a:ext cx="408005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3000"/>
              </a:lnSpc>
              <a:buNone/>
            </a:pPr>
            <a:r>
              <a:rPr lang="en-US" sz="28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تُشير الدلالة الإحصائية إلى أن النتائج غير عشوائية.</a:t>
            </a:r>
            <a:endParaRPr lang="en-US" sz="28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36338"/>
            <a:ext cx="1140975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تقييم جودة النموذج الإحصائي: مؤشرات الملاءمة والدقة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285" y="3319105"/>
            <a:ext cx="3206234" cy="13571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01572" y="3925967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2"/>
          <p:cNvSpPr/>
          <p:nvPr/>
        </p:nvSpPr>
        <p:spPr>
          <a:xfrm>
            <a:off x="7435160" y="355842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6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ملاءمة النموذج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6705935" y="4053959"/>
            <a:ext cx="373082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</a:t>
            </a: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ُشير إلى مدى تناسب النموذج مع البيانات</a:t>
            </a: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739289" y="4690943"/>
            <a:ext cx="7993618" cy="15240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109" y="4736068"/>
            <a:ext cx="6412587" cy="13571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01572" y="5175290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kern="0" spc="-47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6"/>
          <p:cNvSpPr/>
          <p:nvPr/>
        </p:nvSpPr>
        <p:spPr>
          <a:xfrm>
            <a:off x="7522012" y="4975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3600" b="1" kern="0" spc="-44" dirty="0">
                <a:solidFill>
                  <a:srgbClr val="272525"/>
                </a:solidFill>
                <a:latin typeface="Sakkal Majalla" pitchFamily="2" charset="-78"/>
                <a:ea typeface="Source Serif Pro Semi Bold" pitchFamily="34" charset="-122"/>
                <a:cs typeface="Sakkal Majalla" pitchFamily="2" charset="-78"/>
              </a:rPr>
              <a:t>دقة النموذج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Text 7"/>
          <p:cNvSpPr/>
          <p:nvPr/>
        </p:nvSpPr>
        <p:spPr>
          <a:xfrm>
            <a:off x="7938712" y="5470922"/>
            <a:ext cx="332684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00"/>
              </a:lnSpc>
              <a:buNone/>
            </a:pPr>
            <a:r>
              <a:rPr lang="en-US" sz="3200" kern="0" spc="-38" dirty="0">
                <a:solidFill>
                  <a:srgbClr val="272525"/>
                </a:solidFill>
                <a:latin typeface="Sakkal Majalla" pitchFamily="2" charset="-78"/>
                <a:ea typeface="Source Sans Pro" pitchFamily="34" charset="-122"/>
                <a:cs typeface="Sakkal Majalla" pitchFamily="2" charset="-78"/>
              </a:rPr>
              <a:t>تُشير إلى قدرة النموذج على التنبؤ بدقة</a:t>
            </a:r>
            <a:r>
              <a:rPr lang="en-US" sz="1850" kern="0" spc="-38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299</Words>
  <Application>Microsoft Office PowerPoint</Application>
  <PresentationFormat>Personnalisé</PresentationFormat>
  <Paragraphs>52</Paragraphs>
  <Slides>8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2</cp:revision>
  <dcterms:created xsi:type="dcterms:W3CDTF">2024-12-04T10:10:50Z</dcterms:created>
  <dcterms:modified xsi:type="dcterms:W3CDTF">2024-12-04T10:59:37Z</dcterms:modified>
</cp:coreProperties>
</file>