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AC6E-3A25-4D80-9F9E-AABEC216212C}" type="datetimeFigureOut">
              <a:rPr lang="fr-FR" smtClean="0"/>
              <a:pPr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1E42-2E3D-49BC-83A4-A55E8FDD73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27127"/>
            <a:ext cx="7772400" cy="1470025"/>
          </a:xfrm>
        </p:spPr>
        <p:txBody>
          <a:bodyPr/>
          <a:lstStyle/>
          <a:p>
            <a:r>
              <a:rPr lang="ar-D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المحاضرة رقم 06</a:t>
            </a:r>
            <a:endParaRPr lang="fr-FR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4988768"/>
            <a:ext cx="7232848" cy="1752600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0"/>
              </a:spcBef>
            </a:pPr>
            <a:r>
              <a:rPr lang="ar-S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المعاينة والعينات وأساليب القياس</a:t>
            </a:r>
            <a:endParaRPr lang="fr-FR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42" name="Picture 2" descr="موسوعة زنوبيديا: العينة , أدوات البحث الاجتماعى, القيا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8964488" cy="292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2420888"/>
            <a:ext cx="8003232" cy="3705275"/>
          </a:xfrm>
        </p:spPr>
        <p:txBody>
          <a:bodyPr>
            <a:normAutofit fontScale="92500" lnSpcReduction="20000"/>
          </a:bodyPr>
          <a:lstStyle/>
          <a:p>
            <a:pPr marR="0" algn="just" rtl="1">
              <a:buFont typeface="Wingdings" pitchFamily="2" charset="2"/>
              <a:buChar char="q"/>
            </a:pP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إن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فهم مبادئ المعاينة وأساليب القياس أمر بالغ الأهمية لضمان جودة البحث </a:t>
            </a:r>
            <a:r>
              <a:rPr lang="ar-SA" baseline="0" dirty="0" err="1" smtClean="0">
                <a:latin typeface="Sakkal Majalla" pitchFamily="2" charset="-78"/>
                <a:cs typeface="Sakkal Majalla" pitchFamily="2" charset="-78"/>
              </a:rPr>
              <a:t>العلمي.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 من خلال اختيار عينة ممثلة واستخدام أدوات قياس </a:t>
            </a:r>
            <a:r>
              <a:rPr lang="ar-SA" baseline="0" dirty="0" err="1" smtClean="0">
                <a:latin typeface="Sakkal Majalla" pitchFamily="2" charset="-78"/>
                <a:cs typeface="Sakkal Majalla" pitchFamily="2" charset="-78"/>
              </a:rPr>
              <a:t>موثوقة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 وتحليل البيانات بدقة، يمكن للباحثين الوصول إلى نتائج دقيقة وقابلة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للتعميم</a:t>
            </a:r>
            <a:r>
              <a:rPr lang="ar-DZ" baseline="0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pPr marR="7200" algn="just" rtl="1">
              <a:buFont typeface="Wingdings" pitchFamily="2" charset="2"/>
              <a:buChar char="q"/>
            </a:pP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تختلف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أساليب المعاينة والقياس باختلاف طبيعة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البحث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يجب أن يكون الباحث على دراية بالمزايا والعيوب لكل طريقة من طرق المعاينة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والقياس</a:t>
            </a:r>
            <a:r>
              <a:rPr lang="ar-DZ" baseline="0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التحليل الإحصائي هو أداة قوية لفهم البيانات، ولكن يجب استخدامه بحذر وبناءً على فهم جيد للمبادئ الإحصائية.</a:t>
            </a:r>
          </a:p>
          <a:p>
            <a:endParaRPr lang="fr-FR" dirty="0"/>
          </a:p>
        </p:txBody>
      </p:sp>
      <p:pic>
        <p:nvPicPr>
          <p:cNvPr id="2050" name="Picture 2" descr="البرامج العامة المستخدمة في التحليل الاحصائ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9888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13187"/>
          </a:xfrm>
        </p:spPr>
        <p:txBody>
          <a:bodyPr>
            <a:normAutofit lnSpcReduction="10000"/>
          </a:bodyPr>
          <a:lstStyle/>
          <a:p>
            <a:pPr algn="just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تعد المعاينة والعينات من الأساليب الإحصائية الشائعة في البحث العلمي، والتي تهدف إلى دراسة مجموعة كبيرة من البيانات من خلال تحليل عينة أصغر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منها.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تُستخدم هذه الطرق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بشكل واسع في مختلف المجالات،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في هذه المحاضرة،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سنتناول مفاهيم المعاينة والعينات، وأنواعها المختلفة، وأساليب قياسها، وكيفية اختيار العينة المناسبة لكل بحث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None/>
            </a:pP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9218" name="Picture 2" descr="عينة الدراسة في البحث العلم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71202"/>
            <a:ext cx="4762872" cy="769566"/>
          </a:xfrm>
        </p:spPr>
        <p:txBody>
          <a:bodyPr>
            <a:normAutofit fontScale="90000"/>
          </a:bodyPr>
          <a:lstStyle/>
          <a:p>
            <a:r>
              <a:rPr lang="ar-S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ما هي </a:t>
            </a:r>
            <a:r>
              <a:rPr lang="ar-SA" sz="6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المعاينة؟</a:t>
            </a:r>
            <a:r>
              <a:rPr lang="ar-S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/>
            </a:r>
            <a:br>
              <a:rPr lang="ar-S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</a:br>
            <a:endParaRPr lang="fr-FR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pPr marR="0" algn="ctr" rtl="1">
              <a:buNone/>
            </a:pPr>
            <a:r>
              <a:rPr lang="ar-SA" sz="3600" baseline="0" dirty="0" smtClean="0">
                <a:latin typeface="Sakkal Majalla" pitchFamily="2" charset="-78"/>
                <a:cs typeface="Sakkal Majalla" pitchFamily="2" charset="-78"/>
              </a:rPr>
              <a:t>المعاينة هي عملية اختيار جزء من </a:t>
            </a:r>
            <a:r>
              <a:rPr lang="ar-SA" sz="3600" baseline="0" dirty="0" err="1" smtClean="0">
                <a:latin typeface="Sakkal Majalla" pitchFamily="2" charset="-78"/>
                <a:cs typeface="Sakkal Majalla" pitchFamily="2" charset="-78"/>
              </a:rPr>
              <a:t>المجتمع </a:t>
            </a:r>
            <a:r>
              <a:rPr lang="ar-SA" sz="3600" baseline="0" dirty="0" smtClean="0">
                <a:latin typeface="Sakkal Majalla" pitchFamily="2" charset="-78"/>
                <a:cs typeface="Sakkal Majalla" pitchFamily="2" charset="-78"/>
              </a:rPr>
              <a:t>(العينة) لدراسته بدلاً من دراسة المجتمع </a:t>
            </a:r>
            <a:r>
              <a:rPr lang="ar-SA" sz="3600" baseline="0" dirty="0" err="1" smtClean="0">
                <a:latin typeface="Sakkal Majalla" pitchFamily="2" charset="-78"/>
                <a:cs typeface="Sakkal Majalla" pitchFamily="2" charset="-78"/>
              </a:rPr>
              <a:t>بأكمله.</a:t>
            </a:r>
            <a:r>
              <a:rPr lang="ar-SA" sz="3600" baseline="0" dirty="0" smtClean="0">
                <a:latin typeface="Sakkal Majalla" pitchFamily="2" charset="-78"/>
                <a:cs typeface="Sakkal Majalla" pitchFamily="2" charset="-78"/>
              </a:rPr>
              <a:t> يتم ذلك لتوفير الوقت والجهد والموارد، مع الحفاظ على دقة النتائج.</a:t>
            </a:r>
          </a:p>
          <a:p>
            <a:endParaRPr lang="fr-FR" dirty="0"/>
          </a:p>
        </p:txBody>
      </p:sp>
      <p:pic>
        <p:nvPicPr>
          <p:cNvPr id="8194" name="Picture 2" descr="شروط اختيار عينة البحث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0"/>
            <a:ext cx="3600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43000"/>
          </a:xfrm>
        </p:spPr>
        <p:txBody>
          <a:bodyPr>
            <a:normAutofit fontScale="90000"/>
          </a:bodyPr>
          <a:lstStyle/>
          <a:p>
            <a:r>
              <a:rPr lang="ar-S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لماذا نستخدم </a:t>
            </a:r>
            <a:r>
              <a:rPr lang="ar-SA" sz="6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المعاينة؟</a:t>
            </a:r>
            <a:r>
              <a:rPr lang="ar-SA" b="1" dirty="0" smtClean="0">
                <a:latin typeface="Times New Roman"/>
              </a:rPr>
              <a:t/>
            </a:r>
            <a:br>
              <a:rPr lang="ar-SA" b="1" dirty="0" smtClean="0">
                <a:latin typeface="Times New Roman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7864" y="1600200"/>
            <a:ext cx="5338936" cy="4525963"/>
          </a:xfrm>
        </p:spPr>
        <p:txBody>
          <a:bodyPr>
            <a:normAutofit lnSpcReduction="10000"/>
          </a:bodyPr>
          <a:lstStyle/>
          <a:p>
            <a:pPr marR="7200" algn="r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توفير </a:t>
            </a: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التكاليف: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دراسة عينة أصغر تكلف أقل من دراسة مجتمع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كامل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marR="7200" algn="r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توفير </a:t>
            </a: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الوقت: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جمع البيانات من عينة أصغر يستغرق وقتًا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أقل</a:t>
            </a:r>
            <a:r>
              <a:rPr lang="ar-DZ" baseline="0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DZ" baseline="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الوصول </a:t>
            </a: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إلى مجتمعات كبيرة: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قد يكون من الصعب دراسة مجتمعات كبيرة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بالكامل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؛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دقة أعلى: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في بعض الحالات، قد تكون دراسة عينة مختارة بعناية أكثر دقة من دراسة مجتمع كامل.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7170" name="Picture 2" descr="7. أسلوب العينات في البحث العلمي | علَّم بالقلم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1" y="0"/>
            <a:ext cx="3168351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1143000"/>
          </a:xfrm>
        </p:spPr>
        <p:txBody>
          <a:bodyPr>
            <a:normAutofit fontScale="90000"/>
          </a:bodyPr>
          <a:lstStyle/>
          <a:p>
            <a:r>
              <a:rPr lang="ar-DZ" sz="49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كيفية </a:t>
            </a:r>
            <a:r>
              <a:rPr lang="ar-SA" sz="49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اختيار العينة المناسبة</a:t>
            </a:r>
            <a:r>
              <a:rPr lang="ar-SA" b="1" dirty="0" smtClean="0">
                <a:latin typeface="Times New Roman"/>
              </a:rPr>
              <a:t/>
            </a:r>
            <a:br>
              <a:rPr lang="ar-SA" b="1" dirty="0" smtClean="0">
                <a:latin typeface="Times New Roman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R="0" algn="just" rtl="1">
              <a:buNone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يجب أن تكون العينة ممثلة للمجتمع الذي تم اختيارها منه، بحيث يمكن تعميم النتائج على المجتمع </a:t>
            </a:r>
            <a:r>
              <a:rPr lang="ar-SA" dirty="0" err="1" smtClean="0">
                <a:latin typeface="Sakkal Majalla" pitchFamily="2" charset="-78"/>
                <a:cs typeface="Sakkal Majalla" pitchFamily="2" charset="-78"/>
              </a:rPr>
              <a:t>بأكمله.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 هناك عدة طرق لاختيار العينة، </a:t>
            </a:r>
            <a:r>
              <a:rPr lang="ar-SA" dirty="0" err="1" smtClean="0">
                <a:latin typeface="Sakkal Majalla" pitchFamily="2" charset="-78"/>
                <a:cs typeface="Sakkal Majalla" pitchFamily="2" charset="-78"/>
              </a:rPr>
              <a:t>منها:</a:t>
            </a:r>
            <a:endParaRPr lang="ar-SA" dirty="0" smtClean="0">
              <a:latin typeface="Sakkal Majalla" pitchFamily="2" charset="-78"/>
              <a:cs typeface="Sakkal Majalla" pitchFamily="2" charset="-78"/>
            </a:endParaRPr>
          </a:p>
          <a:p>
            <a:pPr marR="7200" algn="just" rtl="1">
              <a:buFont typeface="Wingdings" pitchFamily="2" charset="2"/>
              <a:buChar char="q"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العينة العشوائية البسيطة: يتم اختيار أفراد العينة عشوائياً من المجتمع.</a:t>
            </a:r>
          </a:p>
          <a:p>
            <a:pPr algn="just" rtl="1">
              <a:buFont typeface="Wingdings" pitchFamily="2" charset="2"/>
              <a:buChar char="q"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العينة الطبقية: يتم تقسيم المجتمع إلى </a:t>
            </a:r>
            <a:r>
              <a:rPr lang="ar-SA" dirty="0" err="1" smtClean="0">
                <a:latin typeface="Sakkal Majalla" pitchFamily="2" charset="-78"/>
                <a:cs typeface="Sakkal Majalla" pitchFamily="2" charset="-78"/>
              </a:rPr>
              <a:t>طبقات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(مثل العمر، الجنس، التعليم) ثم يتم اختيار عينة عشوائية من كل طبقة.</a:t>
            </a:r>
          </a:p>
          <a:p>
            <a:pPr algn="just" rtl="1">
              <a:buFont typeface="Wingdings" pitchFamily="2" charset="2"/>
              <a:buChar char="q"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العينة العنقودية: يتم تقسيم المجتمع إلى </a:t>
            </a:r>
            <a:r>
              <a:rPr lang="ar-SA" dirty="0" err="1" smtClean="0">
                <a:latin typeface="Sakkal Majalla" pitchFamily="2" charset="-78"/>
                <a:cs typeface="Sakkal Majalla" pitchFamily="2" charset="-78"/>
              </a:rPr>
              <a:t>مجموعات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(عناقيد) ثم يتم اختيار عناقيد عشوائية لدراستها.</a:t>
            </a:r>
            <a:endParaRPr lang="ar-SA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6146" name="Picture 2" descr="انواع العينات التي يستخدم بعضها في البحوث والدراسات - مدونة رمزي الشنبار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3724275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143000"/>
          </a:xfrm>
        </p:spPr>
        <p:txBody>
          <a:bodyPr>
            <a:normAutofit fontScale="90000"/>
          </a:bodyPr>
          <a:lstStyle/>
          <a:p>
            <a:r>
              <a:rPr lang="ar-SA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أساليب القياس</a:t>
            </a:r>
            <a:r>
              <a:rPr lang="ar-SA" b="1" dirty="0" smtClean="0">
                <a:latin typeface="Times New Roman"/>
              </a:rPr>
              <a:t/>
            </a:r>
            <a:br>
              <a:rPr lang="ar-SA" b="1" dirty="0" smtClean="0">
                <a:latin typeface="Times New Roman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algn="just" rtl="1">
              <a:buNone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بعد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اختيار العينة، يتم جمع البيانات باستخدام أدوات قياس متنوعة، </a:t>
            </a:r>
            <a:r>
              <a:rPr lang="ar-SA" dirty="0" err="1" smtClean="0">
                <a:latin typeface="Sakkal Majalla" pitchFamily="2" charset="-78"/>
                <a:cs typeface="Sakkal Majalla" pitchFamily="2" charset="-78"/>
              </a:rPr>
              <a:t>مثل:</a:t>
            </a:r>
            <a:endParaRPr lang="ar-SA" dirty="0" smtClean="0">
              <a:latin typeface="Sakkal Majalla" pitchFamily="2" charset="-78"/>
              <a:cs typeface="Sakkal Majalla" pitchFamily="2" charset="-78"/>
            </a:endParaRPr>
          </a:p>
          <a:p>
            <a:pPr marR="7200" algn="just" rtl="1">
              <a:buFont typeface="Wingdings" pitchFamily="2" charset="2"/>
              <a:buChar char="Ø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الاستبيانات: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مجموعة من الأسئلة التي يتم طرحها على الأفراد للحصول على معلومات حول آرائهم ومواقفهم.</a:t>
            </a:r>
          </a:p>
          <a:p>
            <a:pPr algn="just" rtl="1">
              <a:buFont typeface="Wingdings" pitchFamily="2" charset="2"/>
              <a:buChar char="Ø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المقابلات: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حوار بين الباحث والمشارك للحصول على معلومات أكثر تفصيلاً.</a:t>
            </a:r>
          </a:p>
          <a:p>
            <a:pPr algn="just" rtl="1">
              <a:buNone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الملاحظات: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تسجيل سلوك الأفراد في بيئة طبيعية أو مصطنعة.</a:t>
            </a:r>
          </a:p>
          <a:p>
            <a:pPr algn="just" rtl="1">
              <a:buNone/>
            </a:pP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الاختبارات: قياس قدرات الأفراد أو معرفتهم في مجال معين.</a:t>
            </a:r>
          </a:p>
          <a:p>
            <a:pPr algn="just">
              <a:buNone/>
            </a:pP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122" name="Picture 2" descr="الفرق بين العينة و المعاينة - بحّاث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3192289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شروط أداة القياس الجيدة</a:t>
            </a:r>
            <a:b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R="7200" algn="just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الصدق</a:t>
            </a: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أن تقيس الأداة بالفعل ما تدعي قياسه.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الثبات: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أن تعطي الأداة نفس النتائج عند تكرار استخدامها.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الموضوعية: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أن تكون نتائج الأداة مستقلة عن الباحث الذي يستخدمها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098" name="Picture 2" descr="العينـات في البحـث العـلمي شرح مفصل للباحثين - قاعدة مذكرات التخرج  والدراسات الأكاديمي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65104"/>
            <a:ext cx="9144000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خطوات عملية القياس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SA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R="7200" algn="just" rtl="1">
              <a:buFont typeface="Wingdings" pitchFamily="2" charset="2"/>
              <a:buChar char="v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تحديد </a:t>
            </a: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المتغيرات: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تحديد الجوانب التي سيتم قياسها.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اختيار أداة القياس المناسبة: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 اختيار الأداة التي تناسب المتغيرات والهدف من البحث.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صياغة الأسئلة: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صياغة أسئلة واضحة ومباشرة.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تطبيق الأداة: 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تطبيق الأداة على العينة المختارة.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تحليل البيانات:</a:t>
            </a:r>
            <a:r>
              <a:rPr lang="ar-SA" dirty="0" smtClean="0">
                <a:latin typeface="Sakkal Majalla" pitchFamily="2" charset="-78"/>
                <a:cs typeface="Sakkal Majalla" pitchFamily="2" charset="-78"/>
              </a:rPr>
              <a:t> تحليل البيانات التي تم جمعها باستخدام الأساليب الإحصائية المناسبة.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1026" name="Picture 2" descr="عناصر عملية القياس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4564"/>
            <a:ext cx="3480321" cy="1921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أهمية التحليل الإحصائي</a:t>
            </a:r>
            <a:r>
              <a:rPr lang="ar-SA" b="1" dirty="0" smtClean="0">
                <a:latin typeface="Times New Roman"/>
              </a:rPr>
              <a:t/>
            </a:r>
            <a:br>
              <a:rPr lang="ar-SA" b="1" dirty="0" smtClean="0">
                <a:latin typeface="Times New Roman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R="0" algn="just" rtl="1">
              <a:buNone/>
            </a:pP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يلعب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التحليل الإحصائي دورًا حيويًا في فهم البيانات واستخلاص </a:t>
            </a:r>
            <a:r>
              <a:rPr lang="ar-SA" baseline="0" dirty="0" err="1" smtClean="0">
                <a:latin typeface="Sakkal Majalla" pitchFamily="2" charset="-78"/>
                <a:cs typeface="Sakkal Majalla" pitchFamily="2" charset="-78"/>
              </a:rPr>
              <a:t>النتائج.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 يتم استخدام مجموعة متنوعة من الإحصاءات الوصفية والاستدلالية لتحليل البيانات، </a:t>
            </a:r>
            <a:r>
              <a:rPr lang="ar-SA" baseline="0" dirty="0" err="1" smtClean="0">
                <a:latin typeface="Sakkal Majalla" pitchFamily="2" charset="-78"/>
                <a:cs typeface="Sakkal Majalla" pitchFamily="2" charset="-78"/>
              </a:rPr>
              <a:t>مثل: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pPr marR="7200" algn="just" rtl="1">
              <a:buNone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الإحصاءات الوصفية: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تلخيص البيانات باستخدام الجداول والرسوم البيانية والمقاييس الإحصائية مثل المتوسط والانحراف المعياري.</a:t>
            </a:r>
          </a:p>
          <a:p>
            <a:pPr algn="just" rtl="1">
              <a:buNone/>
            </a:pPr>
            <a:r>
              <a:rPr lang="ar-SA" b="1" baseline="0" dirty="0" smtClean="0">
                <a:latin typeface="Sakkal Majalla" pitchFamily="2" charset="-78"/>
                <a:cs typeface="Sakkal Majalla" pitchFamily="2" charset="-78"/>
              </a:rPr>
              <a:t>الإحصاءات الاستدلالية: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اختبار الفرضيات وتقدير </a:t>
            </a:r>
            <a:r>
              <a:rPr lang="ar-SA" baseline="0" dirty="0" smtClean="0">
                <a:latin typeface="Sakkal Majalla" pitchFamily="2" charset="-78"/>
                <a:cs typeface="Sakkal Majalla" pitchFamily="2" charset="-78"/>
              </a:rPr>
              <a:t>المعلمات.</a:t>
            </a:r>
            <a:endParaRPr lang="ar-SA" baseline="0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  <p:pic>
        <p:nvPicPr>
          <p:cNvPr id="3074" name="Picture 2" descr="أهمية التحليل الإحصائي: 7 نقاط هامة للبحث العلمي - أسلوب | محللك الإحصائ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3491879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536</Words>
  <Application>Microsoft Office PowerPoint</Application>
  <PresentationFormat>Affichage à l'écran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المحاضرة رقم 06</vt:lpstr>
      <vt:lpstr>Diapositive 2</vt:lpstr>
      <vt:lpstr>ما هي المعاينة؟ </vt:lpstr>
      <vt:lpstr>لماذا نستخدم المعاينة؟ </vt:lpstr>
      <vt:lpstr>كيفية اختيار العينة المناسبة </vt:lpstr>
      <vt:lpstr>أساليب القياس </vt:lpstr>
      <vt:lpstr>شروط أداة القياس الجيدة </vt:lpstr>
      <vt:lpstr>خطوات عملية القياس </vt:lpstr>
      <vt:lpstr>أهمية التحليل الإحصائي 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رقم 06</dc:title>
  <dc:creator>HP</dc:creator>
  <cp:lastModifiedBy>HP</cp:lastModifiedBy>
  <cp:revision>13</cp:revision>
  <dcterms:created xsi:type="dcterms:W3CDTF">2024-11-26T22:38:15Z</dcterms:created>
  <dcterms:modified xsi:type="dcterms:W3CDTF">2024-11-27T10:59:57Z</dcterms:modified>
</cp:coreProperties>
</file>