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9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AC6E-3A25-4D80-9F9E-AABEC216212C}" type="datetimeFigureOut">
              <a:rPr lang="fr-FR" smtClean="0"/>
              <a:pPr/>
              <a:t>27/11/2024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1E42-2E3D-49BC-83A4-A55E8FDD73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AC6E-3A25-4D80-9F9E-AABEC216212C}" type="datetimeFigureOut">
              <a:rPr lang="fr-FR" smtClean="0"/>
              <a:pPr/>
              <a:t>27/11/2024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1E42-2E3D-49BC-83A4-A55E8FDD73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AC6E-3A25-4D80-9F9E-AABEC216212C}" type="datetimeFigureOut">
              <a:rPr lang="fr-FR" smtClean="0"/>
              <a:pPr/>
              <a:t>27/11/2024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1E42-2E3D-49BC-83A4-A55E8FDD73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AC6E-3A25-4D80-9F9E-AABEC216212C}" type="datetimeFigureOut">
              <a:rPr lang="fr-FR" smtClean="0"/>
              <a:pPr/>
              <a:t>27/11/2024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1E42-2E3D-49BC-83A4-A55E8FDD73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AC6E-3A25-4D80-9F9E-AABEC216212C}" type="datetimeFigureOut">
              <a:rPr lang="fr-FR" smtClean="0"/>
              <a:pPr/>
              <a:t>27/11/2024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1E42-2E3D-49BC-83A4-A55E8FDD73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AC6E-3A25-4D80-9F9E-AABEC216212C}" type="datetimeFigureOut">
              <a:rPr lang="fr-FR" smtClean="0"/>
              <a:pPr/>
              <a:t>27/11/2024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1E42-2E3D-49BC-83A4-A55E8FDD73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AC6E-3A25-4D80-9F9E-AABEC216212C}" type="datetimeFigureOut">
              <a:rPr lang="fr-FR" smtClean="0"/>
              <a:pPr/>
              <a:t>27/11/2024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1E42-2E3D-49BC-83A4-A55E8FDD73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AC6E-3A25-4D80-9F9E-AABEC216212C}" type="datetimeFigureOut">
              <a:rPr lang="fr-FR" smtClean="0"/>
              <a:pPr/>
              <a:t>27/11/2024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1E42-2E3D-49BC-83A4-A55E8FDD73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AC6E-3A25-4D80-9F9E-AABEC216212C}" type="datetimeFigureOut">
              <a:rPr lang="fr-FR" smtClean="0"/>
              <a:pPr/>
              <a:t>27/11/2024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1E42-2E3D-49BC-83A4-A55E8FDD73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AC6E-3A25-4D80-9F9E-AABEC216212C}" type="datetimeFigureOut">
              <a:rPr lang="fr-FR" smtClean="0"/>
              <a:pPr/>
              <a:t>27/11/2024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1E42-2E3D-49BC-83A4-A55E8FDD73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AC6E-3A25-4D80-9F9E-AABEC216212C}" type="datetimeFigureOut">
              <a:rPr lang="fr-FR" smtClean="0"/>
              <a:pPr/>
              <a:t>27/11/2024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1E42-2E3D-49BC-83A4-A55E8FDD73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9AC6E-3A25-4D80-9F9E-AABEC216212C}" type="datetimeFigureOut">
              <a:rPr lang="fr-FR" smtClean="0"/>
              <a:pPr/>
              <a:t>27/11/2024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61E42-2E3D-49BC-83A4-A55E8FDD73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7127"/>
            <a:ext cx="7772400" cy="1470025"/>
          </a:xfrm>
        </p:spPr>
        <p:txBody>
          <a:bodyPr/>
          <a:lstStyle/>
          <a:p>
            <a:r>
              <a:rPr lang="ar-DZ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ea typeface="+mn-ea"/>
                <a:cs typeface="Sakkal Majalla" pitchFamily="2" charset="-78"/>
              </a:rPr>
              <a:t>المحاضرة رقم 06</a:t>
            </a:r>
            <a:endParaRPr lang="fr-FR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Sakkal Majalla" pitchFamily="2" charset="-78"/>
              <a:ea typeface="+mn-ea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5576" y="4988768"/>
            <a:ext cx="7232848" cy="1752600"/>
          </a:xfrm>
        </p:spPr>
        <p:txBody>
          <a:bodyPr>
            <a:normAutofit/>
          </a:bodyPr>
          <a:lstStyle/>
          <a:p>
            <a:pPr marL="342900" indent="-342900">
              <a:spcBef>
                <a:spcPct val="0"/>
              </a:spcBef>
            </a:pPr>
            <a:r>
              <a:rPr lang="ar-SA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cs typeface="Sakkal Majalla" pitchFamily="2" charset="-78"/>
              </a:rPr>
              <a:t>المعاينة والعينات وأساليب القياس</a:t>
            </a:r>
            <a:endParaRPr lang="fr-FR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0242" name="Picture 2" descr="موسوعة زنوبيديا: العينة , أدوات البحث الاجتماعى, القياس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8964488" cy="29249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2420888"/>
            <a:ext cx="8003232" cy="3705275"/>
          </a:xfrm>
        </p:spPr>
        <p:txBody>
          <a:bodyPr>
            <a:normAutofit fontScale="92500" lnSpcReduction="20000"/>
          </a:bodyPr>
          <a:lstStyle/>
          <a:p>
            <a:pPr marR="0" algn="just" rtl="1">
              <a:buFont typeface="Wingdings" pitchFamily="2" charset="2"/>
              <a:buChar char="q"/>
            </a:pP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إن 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فهم مبادئ المعاينة وأساليب القياس أمر بالغ الأهمية لضمان جودة البحث </a:t>
            </a:r>
            <a:r>
              <a:rPr lang="ar-SA" baseline="0" dirty="0" err="1" smtClean="0">
                <a:latin typeface="Sakkal Majalla" pitchFamily="2" charset="-78"/>
                <a:cs typeface="Sakkal Majalla" pitchFamily="2" charset="-78"/>
              </a:rPr>
              <a:t>العلمي.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 من خلال اختيار عينة ممثلة واستخدام أدوات قياس </a:t>
            </a:r>
            <a:r>
              <a:rPr lang="ar-SA" baseline="0" dirty="0" err="1" smtClean="0">
                <a:latin typeface="Sakkal Majalla" pitchFamily="2" charset="-78"/>
                <a:cs typeface="Sakkal Majalla" pitchFamily="2" charset="-78"/>
              </a:rPr>
              <a:t>موثوقة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 وتحليل البيانات بدقة، يمكن للباحثين الوصول إلى نتائج دقيقة وقابلة 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للتعميم</a:t>
            </a:r>
            <a:r>
              <a:rPr lang="ar-DZ" baseline="0" dirty="0" err="1" smtClean="0">
                <a:latin typeface="Sakkal Majalla" pitchFamily="2" charset="-78"/>
                <a:cs typeface="Sakkal Majalla" pitchFamily="2" charset="-78"/>
              </a:rPr>
              <a:t>؛</a:t>
            </a:r>
            <a:endParaRPr lang="ar-SA" baseline="0" dirty="0" smtClean="0">
              <a:latin typeface="Sakkal Majalla" pitchFamily="2" charset="-78"/>
              <a:cs typeface="Sakkal Majalla" pitchFamily="2" charset="-78"/>
            </a:endParaRPr>
          </a:p>
          <a:p>
            <a:pPr marR="7200" algn="just" rtl="1">
              <a:buFont typeface="Wingdings" pitchFamily="2" charset="2"/>
              <a:buChar char="q"/>
            </a:pP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تختلف 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أساليب المعاينة والقياس باختلاف طبيعة 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البحث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؛</a:t>
            </a:r>
            <a:endParaRPr lang="ar-SA" baseline="0" dirty="0" smtClean="0">
              <a:latin typeface="Sakkal Majalla" pitchFamily="2" charset="-78"/>
              <a:cs typeface="Sakkal Majalla" pitchFamily="2" charset="-78"/>
            </a:endParaRPr>
          </a:p>
          <a:p>
            <a:pPr algn="just" rtl="1">
              <a:buFont typeface="Wingdings" pitchFamily="2" charset="2"/>
              <a:buChar char="q"/>
            </a:pP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يجب أن يكون الباحث على دراية بالمزايا والعيوب لكل طريقة من طرق المعاينة 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والقياس</a:t>
            </a:r>
            <a:r>
              <a:rPr lang="ar-DZ" baseline="0" dirty="0" err="1" smtClean="0">
                <a:latin typeface="Sakkal Majalla" pitchFamily="2" charset="-78"/>
                <a:cs typeface="Sakkal Majalla" pitchFamily="2" charset="-78"/>
              </a:rPr>
              <a:t>؛</a:t>
            </a:r>
            <a:endParaRPr lang="ar-SA" baseline="0" dirty="0" smtClean="0">
              <a:latin typeface="Sakkal Majalla" pitchFamily="2" charset="-78"/>
              <a:cs typeface="Sakkal Majalla" pitchFamily="2" charset="-78"/>
            </a:endParaRPr>
          </a:p>
          <a:p>
            <a:pPr algn="just" rtl="1">
              <a:buFont typeface="Wingdings" pitchFamily="2" charset="2"/>
              <a:buChar char="q"/>
            </a:pP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التحليل الإحصائي هو أداة قوية لفهم البيانات، ولكن يجب استخدامه بحذر وبناءً على فهم جيد للمبادئ الإحصائية.</a:t>
            </a:r>
          </a:p>
          <a:p>
            <a:endParaRPr lang="fr-FR" dirty="0"/>
          </a:p>
        </p:txBody>
      </p:sp>
      <p:pic>
        <p:nvPicPr>
          <p:cNvPr id="2050" name="Picture 2" descr="البرامج العامة المستخدمة في التحليل الاحصائي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9888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>
            <a:normAutofit lnSpcReduction="10000"/>
          </a:bodyPr>
          <a:lstStyle/>
          <a:p>
            <a:pPr algn="just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تعد المعاينة والعينات من الأساليب الإحصائية الشائعة في البحث العلمي، والتي تهدف إلى دراسة مجموعة كبيرة من البيانات من خلال تحليل عينة أصغر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منها.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تُستخدم هذه الطرق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بشكل واسع في مختلف المجالات،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في هذه المحاضرة،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سنتناول مفاهيم المعاينة والعينات، وأنواعها المختلفة، وأساليب قياسها، وكيفية اختيار العينة المناسبة لكل بحث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fr-FR" dirty="0">
              <a:latin typeface="Sakkal Majalla" pitchFamily="2" charset="-78"/>
              <a:cs typeface="Sakkal Majalla" pitchFamily="2" charset="-78"/>
            </a:endParaRPr>
          </a:p>
          <a:p>
            <a:pPr algn="just" rtl="1">
              <a:buNone/>
            </a:pP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9218" name="Picture 2" descr="عينة الدراسة في البحث العلمي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4000" cy="2664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71202"/>
            <a:ext cx="4762872" cy="769566"/>
          </a:xfrm>
        </p:spPr>
        <p:txBody>
          <a:bodyPr>
            <a:normAutofit fontScale="90000"/>
          </a:bodyPr>
          <a:lstStyle/>
          <a:p>
            <a:r>
              <a:rPr lang="ar-SA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ea typeface="+mn-ea"/>
                <a:cs typeface="Sakkal Majalla" pitchFamily="2" charset="-78"/>
              </a:rPr>
              <a:t>ما هي </a:t>
            </a:r>
            <a:r>
              <a:rPr lang="ar-SA" sz="6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ea typeface="+mn-ea"/>
                <a:cs typeface="Sakkal Majalla" pitchFamily="2" charset="-78"/>
              </a:rPr>
              <a:t>المعاينة؟</a:t>
            </a:r>
            <a:r>
              <a:rPr lang="ar-SA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ea typeface="+mn-ea"/>
                <a:cs typeface="Sakkal Majalla" pitchFamily="2" charset="-78"/>
              </a:rPr>
              <a:t/>
            </a:r>
            <a:br>
              <a:rPr lang="ar-SA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ea typeface="+mn-ea"/>
                <a:cs typeface="Sakkal Majalla" pitchFamily="2" charset="-78"/>
              </a:rPr>
            </a:br>
            <a:endParaRPr lang="fr-FR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Sakkal Majalla" pitchFamily="2" charset="-78"/>
              <a:ea typeface="+mn-ea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4330824" cy="4525963"/>
          </a:xfrm>
        </p:spPr>
        <p:txBody>
          <a:bodyPr/>
          <a:lstStyle/>
          <a:p>
            <a:pPr marR="0" algn="ctr" rtl="1">
              <a:buNone/>
            </a:pPr>
            <a:r>
              <a:rPr lang="ar-SA" sz="3600" baseline="0" dirty="0" smtClean="0">
                <a:latin typeface="Sakkal Majalla" pitchFamily="2" charset="-78"/>
                <a:cs typeface="Sakkal Majalla" pitchFamily="2" charset="-78"/>
              </a:rPr>
              <a:t>المعاينة هي عملية اختيار جزء من </a:t>
            </a:r>
            <a:r>
              <a:rPr lang="ar-SA" sz="3600" baseline="0" dirty="0" err="1" smtClean="0">
                <a:latin typeface="Sakkal Majalla" pitchFamily="2" charset="-78"/>
                <a:cs typeface="Sakkal Majalla" pitchFamily="2" charset="-78"/>
              </a:rPr>
              <a:t>المجتمع </a:t>
            </a:r>
            <a:r>
              <a:rPr lang="ar-SA" sz="3600" baseline="0" dirty="0" smtClean="0">
                <a:latin typeface="Sakkal Majalla" pitchFamily="2" charset="-78"/>
                <a:cs typeface="Sakkal Majalla" pitchFamily="2" charset="-78"/>
              </a:rPr>
              <a:t>(العينة) لدراسته بدلاً من دراسة المجتمع </a:t>
            </a:r>
            <a:r>
              <a:rPr lang="ar-SA" sz="3600" baseline="0" dirty="0" err="1" smtClean="0">
                <a:latin typeface="Sakkal Majalla" pitchFamily="2" charset="-78"/>
                <a:cs typeface="Sakkal Majalla" pitchFamily="2" charset="-78"/>
              </a:rPr>
              <a:t>بأكمله.</a:t>
            </a:r>
            <a:r>
              <a:rPr lang="ar-SA" sz="3600" baseline="0" dirty="0" smtClean="0">
                <a:latin typeface="Sakkal Majalla" pitchFamily="2" charset="-78"/>
                <a:cs typeface="Sakkal Majalla" pitchFamily="2" charset="-78"/>
              </a:rPr>
              <a:t> يتم ذلك لتوفير الوقت والجهد والموارد، مع الحفاظ على دقة النتائج.</a:t>
            </a:r>
          </a:p>
          <a:p>
            <a:endParaRPr lang="fr-FR" dirty="0"/>
          </a:p>
        </p:txBody>
      </p:sp>
      <p:pic>
        <p:nvPicPr>
          <p:cNvPr id="8194" name="Picture 2" descr="شروط اختيار عينة البحث - موضو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0"/>
            <a:ext cx="36004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31840" y="274638"/>
            <a:ext cx="5554960" cy="1143000"/>
          </a:xfrm>
        </p:spPr>
        <p:txBody>
          <a:bodyPr>
            <a:normAutofit fontScale="90000"/>
          </a:bodyPr>
          <a:lstStyle/>
          <a:p>
            <a:r>
              <a:rPr lang="ar-SA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ea typeface="+mn-ea"/>
                <a:cs typeface="Sakkal Majalla" pitchFamily="2" charset="-78"/>
              </a:rPr>
              <a:t>لماذا نستخدم </a:t>
            </a:r>
            <a:r>
              <a:rPr lang="ar-SA" sz="6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ea typeface="+mn-ea"/>
                <a:cs typeface="Sakkal Majalla" pitchFamily="2" charset="-78"/>
              </a:rPr>
              <a:t>المعاينة؟</a:t>
            </a:r>
            <a:r>
              <a:rPr lang="ar-SA" b="1" dirty="0" smtClean="0">
                <a:latin typeface="Times New Roman"/>
              </a:rPr>
              <a:t/>
            </a:r>
            <a:br>
              <a:rPr lang="ar-SA" b="1" dirty="0" smtClean="0">
                <a:latin typeface="Times New Roman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47864" y="1600200"/>
            <a:ext cx="5338936" cy="4525963"/>
          </a:xfrm>
        </p:spPr>
        <p:txBody>
          <a:bodyPr>
            <a:normAutofit lnSpcReduction="10000"/>
          </a:bodyPr>
          <a:lstStyle/>
          <a:p>
            <a:pPr marR="7200" algn="r" rtl="1">
              <a:buFont typeface="Wingdings" pitchFamily="2" charset="2"/>
              <a:buChar char="v"/>
            </a:pPr>
            <a:r>
              <a:rPr lang="ar-SA" b="1" baseline="0" dirty="0" smtClean="0">
                <a:latin typeface="Sakkal Majalla" pitchFamily="2" charset="-78"/>
                <a:cs typeface="Sakkal Majalla" pitchFamily="2" charset="-78"/>
              </a:rPr>
              <a:t>توفير </a:t>
            </a:r>
            <a:r>
              <a:rPr lang="ar-SA" b="1" baseline="0" dirty="0" smtClean="0">
                <a:latin typeface="Sakkal Majalla" pitchFamily="2" charset="-78"/>
                <a:cs typeface="Sakkal Majalla" pitchFamily="2" charset="-78"/>
              </a:rPr>
              <a:t>التكاليف: 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دراسة عينة أصغر تكلف أقل من دراسة مجتمع 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كامل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؛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R="7200" algn="r" rtl="1">
              <a:buFont typeface="Wingdings" pitchFamily="2" charset="2"/>
              <a:buChar char="v"/>
            </a:pPr>
            <a:r>
              <a:rPr lang="ar-SA" b="1" baseline="0" dirty="0" smtClean="0">
                <a:latin typeface="Sakkal Majalla" pitchFamily="2" charset="-78"/>
                <a:cs typeface="Sakkal Majalla" pitchFamily="2" charset="-78"/>
              </a:rPr>
              <a:t>توفير </a:t>
            </a:r>
            <a:r>
              <a:rPr lang="ar-SA" b="1" baseline="0" dirty="0" smtClean="0">
                <a:latin typeface="Sakkal Majalla" pitchFamily="2" charset="-78"/>
                <a:cs typeface="Sakkal Majalla" pitchFamily="2" charset="-78"/>
              </a:rPr>
              <a:t>الوقت: 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جمع البيانات من عينة أصغر يستغرق وقتًا 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أقل</a:t>
            </a:r>
            <a:r>
              <a:rPr lang="ar-DZ" baseline="0" dirty="0" err="1" smtClean="0">
                <a:latin typeface="Sakkal Majalla" pitchFamily="2" charset="-78"/>
                <a:cs typeface="Sakkal Majalla" pitchFamily="2" charset="-78"/>
              </a:rPr>
              <a:t>؛</a:t>
            </a:r>
            <a:endParaRPr lang="ar-DZ" baseline="0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v"/>
            </a:pPr>
            <a:r>
              <a:rPr lang="ar-SA" b="1" baseline="0" dirty="0" smtClean="0">
                <a:latin typeface="Sakkal Majalla" pitchFamily="2" charset="-78"/>
                <a:cs typeface="Sakkal Majalla" pitchFamily="2" charset="-78"/>
              </a:rPr>
              <a:t>الوصول </a:t>
            </a:r>
            <a:r>
              <a:rPr lang="ar-SA" b="1" baseline="0" dirty="0" smtClean="0">
                <a:latin typeface="Sakkal Majalla" pitchFamily="2" charset="-78"/>
                <a:cs typeface="Sakkal Majalla" pitchFamily="2" charset="-78"/>
              </a:rPr>
              <a:t>إلى مجتمعات كبيرة: 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قد يكون من الصعب دراسة مجتمعات كبيرة 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بالكامل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؛</a:t>
            </a:r>
            <a:endParaRPr lang="ar-SA" baseline="0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v"/>
            </a:pPr>
            <a:r>
              <a:rPr lang="ar-SA" b="1" baseline="0" dirty="0" smtClean="0">
                <a:latin typeface="Sakkal Majalla" pitchFamily="2" charset="-78"/>
                <a:cs typeface="Sakkal Majalla" pitchFamily="2" charset="-78"/>
              </a:rPr>
              <a:t>دقة أعلى: 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في بعض الحالات، قد تكون دراسة عينة مختارة بعناية أكثر دقة من دراسة مجتمع كامل.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7170" name="Picture 2" descr="7. أسلوب العينات في البحث العلمي | علَّم بالقلمِ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1" y="0"/>
            <a:ext cx="3168351" cy="6885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23928" y="274638"/>
            <a:ext cx="4762872" cy="1143000"/>
          </a:xfrm>
        </p:spPr>
        <p:txBody>
          <a:bodyPr>
            <a:normAutofit fontScale="90000"/>
          </a:bodyPr>
          <a:lstStyle/>
          <a:p>
            <a:r>
              <a:rPr lang="ar-DZ" sz="4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ea typeface="+mn-ea"/>
                <a:cs typeface="Sakkal Majalla" pitchFamily="2" charset="-78"/>
              </a:rPr>
              <a:t>كيفية </a:t>
            </a:r>
            <a:r>
              <a:rPr lang="ar-SA" sz="4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ea typeface="+mn-ea"/>
                <a:cs typeface="Sakkal Majalla" pitchFamily="2" charset="-78"/>
              </a:rPr>
              <a:t>اختيار العينة المناسبة</a:t>
            </a:r>
            <a:r>
              <a:rPr lang="ar-SA" b="1" dirty="0" smtClean="0">
                <a:latin typeface="Times New Roman"/>
              </a:rPr>
              <a:t/>
            </a:r>
            <a:br>
              <a:rPr lang="ar-SA" b="1" dirty="0" smtClean="0">
                <a:latin typeface="Times New Roman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R="0" algn="just" rtl="1">
              <a:buNone/>
            </a:pP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يجب أن تكون العينة ممثلة للمجتمع الذي تم اختيارها منه، بحيث يمكن تعميم النتائج على المجتمع </a:t>
            </a:r>
            <a:r>
              <a:rPr lang="ar-SA" dirty="0" err="1" smtClean="0">
                <a:latin typeface="Sakkal Majalla" pitchFamily="2" charset="-78"/>
                <a:cs typeface="Sakkal Majalla" pitchFamily="2" charset="-78"/>
              </a:rPr>
              <a:t>بأكمله.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 هناك عدة طرق لاختيار العينة، </a:t>
            </a:r>
            <a:r>
              <a:rPr lang="ar-SA" dirty="0" err="1" smtClean="0">
                <a:latin typeface="Sakkal Majalla" pitchFamily="2" charset="-78"/>
                <a:cs typeface="Sakkal Majalla" pitchFamily="2" charset="-78"/>
              </a:rPr>
              <a:t>منها:</a:t>
            </a:r>
            <a:endParaRPr lang="ar-SA" dirty="0" smtClean="0">
              <a:latin typeface="Sakkal Majalla" pitchFamily="2" charset="-78"/>
              <a:cs typeface="Sakkal Majalla" pitchFamily="2" charset="-78"/>
            </a:endParaRPr>
          </a:p>
          <a:p>
            <a:pPr marR="7200" algn="just" rtl="1">
              <a:buFont typeface="Wingdings" pitchFamily="2" charset="2"/>
              <a:buChar char="q"/>
            </a:pP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العينة العشوائية البسيطة: يتم اختيار أفراد العينة عشوائياً من المجتمع.</a:t>
            </a:r>
          </a:p>
          <a:p>
            <a:pPr algn="just" rtl="1">
              <a:buFont typeface="Wingdings" pitchFamily="2" charset="2"/>
              <a:buChar char="q"/>
            </a:pP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العينة الطبقية: يتم تقسيم المجتمع إلى </a:t>
            </a:r>
            <a:r>
              <a:rPr lang="ar-SA" dirty="0" err="1" smtClean="0">
                <a:latin typeface="Sakkal Majalla" pitchFamily="2" charset="-78"/>
                <a:cs typeface="Sakkal Majalla" pitchFamily="2" charset="-78"/>
              </a:rPr>
              <a:t>طبقات 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(مثل العمر، الجنس، التعليم) ثم يتم اختيار عينة عشوائية من كل طبقة.</a:t>
            </a:r>
          </a:p>
          <a:p>
            <a:pPr algn="just" rtl="1">
              <a:buFont typeface="Wingdings" pitchFamily="2" charset="2"/>
              <a:buChar char="q"/>
            </a:pP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العينة العنقودية: يتم تقسيم المجتمع إلى </a:t>
            </a:r>
            <a:r>
              <a:rPr lang="ar-SA" dirty="0" err="1" smtClean="0">
                <a:latin typeface="Sakkal Majalla" pitchFamily="2" charset="-78"/>
                <a:cs typeface="Sakkal Majalla" pitchFamily="2" charset="-78"/>
              </a:rPr>
              <a:t>مجموعات 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(عناقيد) ثم يتم اختيار عناقيد عشوائية لدراستها.</a:t>
            </a:r>
            <a:endParaRPr lang="ar-SA" dirty="0" smtClean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6146" name="Picture 2" descr="انواع العينات التي يستخدم بعضها في البحوث والدراسات - مدونة رمزي الشنباري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27384"/>
            <a:ext cx="3724275" cy="15841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47864" y="274638"/>
            <a:ext cx="5338936" cy="1143000"/>
          </a:xfrm>
        </p:spPr>
        <p:txBody>
          <a:bodyPr>
            <a:normAutofit fontScale="90000"/>
          </a:bodyPr>
          <a:lstStyle/>
          <a:p>
            <a:r>
              <a:rPr lang="ar-SA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ea typeface="+mn-ea"/>
                <a:cs typeface="Sakkal Majalla" pitchFamily="2" charset="-78"/>
              </a:rPr>
              <a:t>أساليب القياس</a:t>
            </a:r>
            <a:r>
              <a:rPr lang="ar-SA" b="1" dirty="0" smtClean="0">
                <a:latin typeface="Times New Roman"/>
              </a:rPr>
              <a:t/>
            </a:r>
            <a:br>
              <a:rPr lang="ar-SA" b="1" dirty="0" smtClean="0">
                <a:latin typeface="Times New Roman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0" algn="just" rtl="1">
              <a:buNone/>
            </a:pP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بعد 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اختيار العينة، يتم جمع البيانات باستخدام أدوات قياس متنوعة، </a:t>
            </a:r>
            <a:r>
              <a:rPr lang="ar-SA" dirty="0" err="1" smtClean="0">
                <a:latin typeface="Sakkal Majalla" pitchFamily="2" charset="-78"/>
                <a:cs typeface="Sakkal Majalla" pitchFamily="2" charset="-78"/>
              </a:rPr>
              <a:t>مثل:</a:t>
            </a:r>
            <a:endParaRPr lang="ar-SA" dirty="0" smtClean="0">
              <a:latin typeface="Sakkal Majalla" pitchFamily="2" charset="-78"/>
              <a:cs typeface="Sakkal Majalla" pitchFamily="2" charset="-78"/>
            </a:endParaRPr>
          </a:p>
          <a:p>
            <a:pPr marR="7200" algn="just" rtl="1">
              <a:buFont typeface="Wingdings" pitchFamily="2" charset="2"/>
              <a:buChar char="Ø"/>
            </a:pPr>
            <a:r>
              <a:rPr lang="ar-SA" b="1" dirty="0" smtClean="0">
                <a:latin typeface="Sakkal Majalla" pitchFamily="2" charset="-78"/>
                <a:cs typeface="Sakkal Majalla" pitchFamily="2" charset="-78"/>
              </a:rPr>
              <a:t>الاستبيانات: 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مجموعة من الأسئلة التي يتم طرحها على الأفراد للحصول على معلومات حول آرائهم ومواقفهم.</a:t>
            </a:r>
          </a:p>
          <a:p>
            <a:pPr algn="just" rtl="1">
              <a:buFont typeface="Wingdings" pitchFamily="2" charset="2"/>
              <a:buChar char="Ø"/>
            </a:pPr>
            <a:r>
              <a:rPr lang="ar-SA" b="1" dirty="0" smtClean="0">
                <a:latin typeface="Sakkal Majalla" pitchFamily="2" charset="-78"/>
                <a:cs typeface="Sakkal Majalla" pitchFamily="2" charset="-78"/>
              </a:rPr>
              <a:t>المقابلات: 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حوار بين الباحث والمشارك للحصول على معلومات أكثر تفصيلاً.</a:t>
            </a:r>
          </a:p>
          <a:p>
            <a:pPr algn="just" rtl="1">
              <a:buNone/>
            </a:pPr>
            <a:r>
              <a:rPr lang="ar-SA" b="1" dirty="0" smtClean="0">
                <a:latin typeface="Sakkal Majalla" pitchFamily="2" charset="-78"/>
                <a:cs typeface="Sakkal Majalla" pitchFamily="2" charset="-78"/>
              </a:rPr>
              <a:t>الملاحظات: 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تسجيل سلوك الأفراد في بيئة طبيعية أو مصطنعة.</a:t>
            </a:r>
          </a:p>
          <a:p>
            <a:pPr algn="just" rtl="1">
              <a:buNone/>
            </a:pP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الاختبارات: قياس قدرات الأفراد أو معرفتهم في مجال معين.</a:t>
            </a:r>
          </a:p>
          <a:p>
            <a:pPr algn="just">
              <a:buNone/>
            </a:pP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5122" name="Picture 2" descr="الفرق بين العينة و المعاينة - بحّاث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27384"/>
            <a:ext cx="3192289" cy="15841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cs typeface="Sakkal Majalla" pitchFamily="2" charset="-78"/>
              </a:rPr>
              <a:t>شروط أداة القياس الجيدة</a:t>
            </a:r>
            <a:br>
              <a:rPr lang="ar-SA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cs typeface="Sakkal Majalla" pitchFamily="2" charset="-78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marR="7200" algn="just" rtl="1">
              <a:buFont typeface="Wingdings" pitchFamily="2" charset="2"/>
              <a:buChar char="v"/>
            </a:pPr>
            <a:r>
              <a:rPr lang="ar-SA" b="1" baseline="0" dirty="0" smtClean="0">
                <a:latin typeface="Sakkal Majalla" pitchFamily="2" charset="-78"/>
                <a:cs typeface="Sakkal Majalla" pitchFamily="2" charset="-78"/>
              </a:rPr>
              <a:t>الصدق</a:t>
            </a:r>
            <a:r>
              <a:rPr lang="ar-SA" b="1" baseline="0" dirty="0" smtClean="0">
                <a:latin typeface="Sakkal Majalla" pitchFamily="2" charset="-78"/>
                <a:cs typeface="Sakkal Majalla" pitchFamily="2" charset="-78"/>
              </a:rPr>
              <a:t>: 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أن تقيس الأداة بالفعل ما تدعي قياسه.</a:t>
            </a:r>
          </a:p>
          <a:p>
            <a:pPr algn="just" rtl="1">
              <a:buFont typeface="Wingdings" pitchFamily="2" charset="2"/>
              <a:buChar char="v"/>
            </a:pPr>
            <a:r>
              <a:rPr lang="ar-SA" b="1" baseline="0" dirty="0" smtClean="0">
                <a:latin typeface="Sakkal Majalla" pitchFamily="2" charset="-78"/>
                <a:cs typeface="Sakkal Majalla" pitchFamily="2" charset="-78"/>
              </a:rPr>
              <a:t>الثبات: 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أن تعطي الأداة نفس النتائج عند تكرار استخدامها.</a:t>
            </a:r>
          </a:p>
          <a:p>
            <a:pPr algn="just" rtl="1">
              <a:buFont typeface="Wingdings" pitchFamily="2" charset="2"/>
              <a:buChar char="v"/>
            </a:pPr>
            <a:r>
              <a:rPr lang="ar-SA" b="1" baseline="0" dirty="0" smtClean="0">
                <a:latin typeface="Sakkal Majalla" pitchFamily="2" charset="-78"/>
                <a:cs typeface="Sakkal Majalla" pitchFamily="2" charset="-78"/>
              </a:rPr>
              <a:t>الموضوعية: 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أن تكون نتائج الأداة مستقلة عن الباحث الذي يستخدمها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ar-SA" baseline="0" dirty="0" smtClean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4098" name="Picture 2" descr="العينـات في البحـث العـلمي شرح مفصل للباحثين - قاعدة مذكرات التخرج  والدراسات الأكاديمية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65104"/>
            <a:ext cx="9144000" cy="2520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67744" y="274638"/>
            <a:ext cx="6419056" cy="1143000"/>
          </a:xfrm>
        </p:spPr>
        <p:txBody>
          <a:bodyPr>
            <a:normAutofit fontScale="90000"/>
          </a:bodyPr>
          <a:lstStyle/>
          <a:p>
            <a:r>
              <a:rPr lang="ar-SA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cs typeface="Sakkal Majalla" pitchFamily="2" charset="-78"/>
              </a:rPr>
              <a:t>خطوات عملية القياس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ar-SA" dirty="0" smtClean="0">
                <a:latin typeface="Sakkal Majalla" pitchFamily="2" charset="-78"/>
                <a:cs typeface="Sakkal Majalla" pitchFamily="2" charset="-78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pPr marR="7200" algn="just" rtl="1">
              <a:buFont typeface="Wingdings" pitchFamily="2" charset="2"/>
              <a:buChar char="v"/>
            </a:pPr>
            <a:r>
              <a:rPr lang="ar-SA" b="1" dirty="0" smtClean="0">
                <a:latin typeface="Sakkal Majalla" pitchFamily="2" charset="-78"/>
                <a:cs typeface="Sakkal Majalla" pitchFamily="2" charset="-78"/>
              </a:rPr>
              <a:t>تحديد </a:t>
            </a:r>
            <a:r>
              <a:rPr lang="ar-SA" b="1" dirty="0" smtClean="0">
                <a:latin typeface="Sakkal Majalla" pitchFamily="2" charset="-78"/>
                <a:cs typeface="Sakkal Majalla" pitchFamily="2" charset="-78"/>
              </a:rPr>
              <a:t>المتغيرات: 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تحديد الجوانب التي سيتم قياسها.</a:t>
            </a:r>
          </a:p>
          <a:p>
            <a:pPr algn="just" rtl="1">
              <a:buFont typeface="Wingdings" pitchFamily="2" charset="2"/>
              <a:buChar char="v"/>
            </a:pPr>
            <a:r>
              <a:rPr lang="ar-SA" b="1" dirty="0" smtClean="0">
                <a:latin typeface="Sakkal Majalla" pitchFamily="2" charset="-78"/>
                <a:cs typeface="Sakkal Majalla" pitchFamily="2" charset="-78"/>
              </a:rPr>
              <a:t>اختيار أداة القياس المناسبة: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 اختيار الأداة التي تناسب المتغيرات والهدف من البحث.</a:t>
            </a:r>
          </a:p>
          <a:p>
            <a:pPr algn="just" rtl="1">
              <a:buFont typeface="Wingdings" pitchFamily="2" charset="2"/>
              <a:buChar char="v"/>
            </a:pPr>
            <a:r>
              <a:rPr lang="ar-SA" b="1" dirty="0" smtClean="0">
                <a:latin typeface="Sakkal Majalla" pitchFamily="2" charset="-78"/>
                <a:cs typeface="Sakkal Majalla" pitchFamily="2" charset="-78"/>
              </a:rPr>
              <a:t>صياغة الأسئلة: 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صياغة أسئلة واضحة ومباشرة.</a:t>
            </a:r>
          </a:p>
          <a:p>
            <a:pPr algn="just" rtl="1">
              <a:buFont typeface="Wingdings" pitchFamily="2" charset="2"/>
              <a:buChar char="v"/>
            </a:pPr>
            <a:r>
              <a:rPr lang="ar-SA" b="1" dirty="0" smtClean="0">
                <a:latin typeface="Sakkal Majalla" pitchFamily="2" charset="-78"/>
                <a:cs typeface="Sakkal Majalla" pitchFamily="2" charset="-78"/>
              </a:rPr>
              <a:t>تطبيق الأداة: 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تطبيق الأداة على العينة المختارة.</a:t>
            </a:r>
          </a:p>
          <a:p>
            <a:pPr algn="just" rtl="1">
              <a:buFont typeface="Wingdings" pitchFamily="2" charset="2"/>
              <a:buChar char="v"/>
            </a:pPr>
            <a:r>
              <a:rPr lang="ar-SA" b="1" dirty="0" smtClean="0">
                <a:latin typeface="Sakkal Majalla" pitchFamily="2" charset="-78"/>
                <a:cs typeface="Sakkal Majalla" pitchFamily="2" charset="-78"/>
              </a:rPr>
              <a:t>تحليل البيانات: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 تحليل البيانات التي تم جمعها باستخدام الأساليب الإحصائية المناسبة.</a:t>
            </a:r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1026" name="Picture 2" descr="عناصر عملية القياس - موضو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4564"/>
            <a:ext cx="3480321" cy="1921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67944" y="274638"/>
            <a:ext cx="4618856" cy="1143000"/>
          </a:xfrm>
        </p:spPr>
        <p:txBody>
          <a:bodyPr>
            <a:normAutofit fontScale="90000"/>
          </a:bodyPr>
          <a:lstStyle/>
          <a:p>
            <a:r>
              <a:rPr lang="ar-SA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cs typeface="Sakkal Majalla" pitchFamily="2" charset="-78"/>
              </a:rPr>
              <a:t>أهمية التحليل الإحصائي</a:t>
            </a:r>
            <a:r>
              <a:rPr lang="ar-SA" b="1" dirty="0" smtClean="0">
                <a:latin typeface="Times New Roman"/>
              </a:rPr>
              <a:t/>
            </a:r>
            <a:br>
              <a:rPr lang="ar-SA" b="1" dirty="0" smtClean="0">
                <a:latin typeface="Times New Roman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pPr marR="0" algn="just" rtl="1">
              <a:buNone/>
            </a:pP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يلعب 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التحليل الإحصائي دورًا حيويًا في فهم البيانات واستخلاص </a:t>
            </a:r>
            <a:r>
              <a:rPr lang="ar-SA" baseline="0" dirty="0" err="1" smtClean="0">
                <a:latin typeface="Sakkal Majalla" pitchFamily="2" charset="-78"/>
                <a:cs typeface="Sakkal Majalla" pitchFamily="2" charset="-78"/>
              </a:rPr>
              <a:t>النتائج.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 يتم استخدام مجموعة متنوعة من الإحصاءات الوصفية والاستدلالية لتحليل البيانات، </a:t>
            </a:r>
            <a:r>
              <a:rPr lang="ar-SA" baseline="0" dirty="0" err="1" smtClean="0">
                <a:latin typeface="Sakkal Majalla" pitchFamily="2" charset="-78"/>
                <a:cs typeface="Sakkal Majalla" pitchFamily="2" charset="-78"/>
              </a:rPr>
              <a:t>مثل:</a:t>
            </a:r>
            <a:endParaRPr lang="ar-SA" baseline="0" dirty="0" smtClean="0">
              <a:latin typeface="Sakkal Majalla" pitchFamily="2" charset="-78"/>
              <a:cs typeface="Sakkal Majalla" pitchFamily="2" charset="-78"/>
            </a:endParaRPr>
          </a:p>
          <a:p>
            <a:pPr marR="7200" algn="just" rtl="1">
              <a:buNone/>
            </a:pPr>
            <a:r>
              <a:rPr lang="ar-SA" b="1" baseline="0" dirty="0" smtClean="0">
                <a:latin typeface="Sakkal Majalla" pitchFamily="2" charset="-78"/>
                <a:cs typeface="Sakkal Majalla" pitchFamily="2" charset="-78"/>
              </a:rPr>
              <a:t>الإحصاءات الوصفية: 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تلخيص البيانات باستخدام الجداول والرسوم البيانية والمقاييس الإحصائية مثل المتوسط والانحراف المعياري.</a:t>
            </a:r>
          </a:p>
          <a:p>
            <a:pPr algn="just" rtl="1">
              <a:buNone/>
            </a:pPr>
            <a:r>
              <a:rPr lang="ar-SA" b="1" baseline="0" dirty="0" smtClean="0">
                <a:latin typeface="Sakkal Majalla" pitchFamily="2" charset="-78"/>
                <a:cs typeface="Sakkal Majalla" pitchFamily="2" charset="-78"/>
              </a:rPr>
              <a:t>الإحصاءات الاستدلالية: 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اختبار الفرضيات وتقدير </a:t>
            </a:r>
            <a:r>
              <a:rPr lang="ar-SA" baseline="0" dirty="0" smtClean="0">
                <a:latin typeface="Sakkal Majalla" pitchFamily="2" charset="-78"/>
                <a:cs typeface="Sakkal Majalla" pitchFamily="2" charset="-78"/>
              </a:rPr>
              <a:t>المعلمات.</a:t>
            </a:r>
            <a:endParaRPr lang="ar-SA" baseline="0" dirty="0" smtClean="0">
              <a:latin typeface="Sakkal Majalla" pitchFamily="2" charset="-78"/>
              <a:cs typeface="Sakkal Majalla" pitchFamily="2" charset="-78"/>
            </a:endParaRPr>
          </a:p>
          <a:p>
            <a:endParaRPr lang="fr-FR" dirty="0"/>
          </a:p>
        </p:txBody>
      </p:sp>
      <p:pic>
        <p:nvPicPr>
          <p:cNvPr id="3074" name="Picture 2" descr="أهمية التحليل الإحصائي: 7 نقاط هامة للبحث العلمي - أسلوب | محللك الإحصائي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3491879" cy="18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536</Words>
  <Application>Microsoft Office PowerPoint</Application>
  <PresentationFormat>Affichage à l'écran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المحاضرة رقم 06</vt:lpstr>
      <vt:lpstr>Diapositive 2</vt:lpstr>
      <vt:lpstr>ما هي المعاينة؟ </vt:lpstr>
      <vt:lpstr>لماذا نستخدم المعاينة؟ </vt:lpstr>
      <vt:lpstr>كيفية اختيار العينة المناسبة </vt:lpstr>
      <vt:lpstr>أساليب القياس </vt:lpstr>
      <vt:lpstr>شروط أداة القياس الجيدة </vt:lpstr>
      <vt:lpstr>خطوات عملية القياس </vt:lpstr>
      <vt:lpstr>أهمية التحليل الإحصائي 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رقم 06</dc:title>
  <dc:creator>HP</dc:creator>
  <cp:lastModifiedBy>HP</cp:lastModifiedBy>
  <cp:revision>13</cp:revision>
  <dcterms:created xsi:type="dcterms:W3CDTF">2024-11-26T22:38:15Z</dcterms:created>
  <dcterms:modified xsi:type="dcterms:W3CDTF">2024-11-27T10:59:57Z</dcterms:modified>
</cp:coreProperties>
</file>