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73" r:id="rId5"/>
    <p:sldId id="274" r:id="rId6"/>
    <p:sldId id="275" r:id="rId7"/>
    <p:sldId id="259" r:id="rId8"/>
    <p:sldId id="260" r:id="rId9"/>
    <p:sldId id="261" r:id="rId10"/>
    <p:sldId id="265" r:id="rId11"/>
    <p:sldId id="276" r:id="rId12"/>
    <p:sldId id="266" r:id="rId13"/>
    <p:sldId id="267" r:id="rId14"/>
    <p:sldId id="268" r:id="rId15"/>
    <p:sldId id="269" r:id="rId16"/>
    <p:sldId id="270" r:id="rId17"/>
    <p:sldId id="271" r:id="rId18"/>
    <p:sldId id="272" r:id="rId19"/>
    <p:sldId id="258"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9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DEA014-9D7E-4731-B70D-B4F6538E78FC}" type="datetimeFigureOut">
              <a:rPr lang="fr-FR" smtClean="0"/>
              <a:pPr/>
              <a:t>27/11/2024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99426A-04DA-4935-BF12-374B3C091C9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EA014-9D7E-4731-B70D-B4F6538E78FC}" type="datetimeFigureOut">
              <a:rPr lang="fr-FR" smtClean="0"/>
              <a:pPr/>
              <a:t>27/11/2024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9426A-04DA-4935-BF12-374B3C091C9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88641"/>
            <a:ext cx="4030216" cy="1584175"/>
          </a:xfrm>
        </p:spPr>
        <p:txBody>
          <a:bodyPr>
            <a:normAutofit/>
          </a:bodyPr>
          <a:lstStyle/>
          <a:p>
            <a:r>
              <a:rPr lang="ar-DZ"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المحاضرة رقم 08</a:t>
            </a:r>
            <a:endParaRPr lang="fr-FR"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endParaRPr>
          </a:p>
        </p:txBody>
      </p:sp>
      <p:sp>
        <p:nvSpPr>
          <p:cNvPr id="3" name="Sous-titre 2"/>
          <p:cNvSpPr>
            <a:spLocks noGrp="1"/>
          </p:cNvSpPr>
          <p:nvPr>
            <p:ph type="subTitle" idx="1"/>
          </p:nvPr>
        </p:nvSpPr>
        <p:spPr>
          <a:xfrm>
            <a:off x="611560" y="3645024"/>
            <a:ext cx="3704456" cy="1752600"/>
          </a:xfrm>
        </p:spPr>
        <p:txBody>
          <a:bodyPr>
            <a:normAutofit fontScale="70000" lnSpcReduction="20000"/>
          </a:bodyPr>
          <a:lstStyle/>
          <a:p>
            <a:r>
              <a:rPr lang="ar-DZ"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أدوات جمع </a:t>
            </a:r>
            <a:r>
              <a:rPr lang="ar-D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البيانات</a:t>
            </a:r>
          </a:p>
          <a:p>
            <a:r>
              <a:rPr lang="ar-D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a:t>
            </a:r>
            <a:r>
              <a:rPr lang="ar-DZ"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الاستبيان- </a:t>
            </a:r>
            <a:r>
              <a:rPr lang="ar-DZ" sz="5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المقابلة </a:t>
            </a:r>
            <a:r>
              <a:rPr lang="ar-DZ"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 </a:t>
            </a:r>
            <a:r>
              <a:rPr lang="ar-DZ" sz="5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الملاحظة )</a:t>
            </a:r>
            <a:endParaRPr lang="fr-FR"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endParaRPr>
          </a:p>
        </p:txBody>
      </p:sp>
      <p:pic>
        <p:nvPicPr>
          <p:cNvPr id="2050" name="Picture 2" descr="ادوات البحث العلمي هي: (الاستبيان - المقابلة - الملاحظة - الاختبارات) |  المدونة العربية"/>
          <p:cNvPicPr>
            <a:picLocks noChangeAspect="1" noChangeArrowheads="1"/>
          </p:cNvPicPr>
          <p:nvPr/>
        </p:nvPicPr>
        <p:blipFill>
          <a:blip r:embed="rId2" cstate="print"/>
          <a:srcRect/>
          <a:stretch>
            <a:fillRect/>
          </a:stretch>
        </p:blipFill>
        <p:spPr bwMode="auto">
          <a:xfrm>
            <a:off x="5076056" y="0"/>
            <a:ext cx="4104456"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5338936" cy="1143000"/>
          </a:xfrm>
        </p:spPr>
        <p:txBody>
          <a:bodyPr/>
          <a:lstStyle/>
          <a:p>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المقابلة</a:t>
            </a:r>
            <a:endPar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endParaRPr>
          </a:p>
        </p:txBody>
      </p:sp>
      <p:sp>
        <p:nvSpPr>
          <p:cNvPr id="3" name="Espace réservé du contenu 2"/>
          <p:cNvSpPr>
            <a:spLocks noGrp="1"/>
          </p:cNvSpPr>
          <p:nvPr>
            <p:ph idx="1"/>
          </p:nvPr>
        </p:nvSpPr>
        <p:spPr>
          <a:xfrm>
            <a:off x="457200" y="1600200"/>
            <a:ext cx="5266928" cy="4525963"/>
          </a:xfrm>
        </p:spPr>
        <p:txBody>
          <a:bodyPr>
            <a:normAutofit fontScale="92500" lnSpcReduction="10000"/>
          </a:bodyPr>
          <a:lstStyle/>
          <a:p>
            <a:pPr algn="ctr" rtl="1">
              <a:buNone/>
            </a:pPr>
            <a:r>
              <a:rPr lang="ar-DZ" dirty="0" smtClean="0">
                <a:latin typeface="Sakkal Majalla" pitchFamily="2" charset="-78"/>
                <a:cs typeface="Sakkal Majalla" pitchFamily="2" charset="-78"/>
              </a:rPr>
              <a:t>المقابلة هي طريقة بحث نوعية تعتمد على طرح الأسئلة من أجل جمع </a:t>
            </a:r>
            <a:r>
              <a:rPr lang="ar-DZ" dirty="0" err="1" smtClean="0">
                <a:latin typeface="Sakkal Majalla" pitchFamily="2" charset="-78"/>
                <a:cs typeface="Sakkal Majalla" pitchFamily="2" charset="-78"/>
              </a:rPr>
              <a:t>البيانات.</a:t>
            </a:r>
            <a:r>
              <a:rPr lang="ar-DZ" dirty="0" smtClean="0">
                <a:latin typeface="Sakkal Majalla" pitchFamily="2" charset="-78"/>
                <a:cs typeface="Sakkal Majalla" pitchFamily="2" charset="-78"/>
              </a:rPr>
              <a:t> تتضمن المقابلات شخصين أو </a:t>
            </a:r>
            <a:r>
              <a:rPr lang="ar-DZ" dirty="0" err="1" smtClean="0">
                <a:latin typeface="Sakkal Majalla" pitchFamily="2" charset="-78"/>
                <a:cs typeface="Sakkal Majalla" pitchFamily="2" charset="-78"/>
              </a:rPr>
              <a:t>أكثر </a:t>
            </a:r>
            <a:r>
              <a:rPr lang="ar-DZ" dirty="0" smtClean="0">
                <a:latin typeface="Sakkal Majalla" pitchFamily="2" charset="-78"/>
                <a:cs typeface="Sakkal Majalla" pitchFamily="2" charset="-78"/>
              </a:rPr>
              <a:t>، أحدهم هو المحاور الذي يطرح </a:t>
            </a:r>
            <a:r>
              <a:rPr lang="ar-DZ" dirty="0" err="1" smtClean="0">
                <a:latin typeface="Sakkal Majalla" pitchFamily="2" charset="-78"/>
                <a:cs typeface="Sakkal Majalla" pitchFamily="2" charset="-78"/>
              </a:rPr>
              <a:t>الأسئلة.</a:t>
            </a:r>
            <a:r>
              <a:rPr lang="ar-DZ" dirty="0" smtClean="0">
                <a:latin typeface="Sakkal Majalla" pitchFamily="2" charset="-78"/>
                <a:cs typeface="Sakkal Majalla" pitchFamily="2" charset="-78"/>
              </a:rPr>
              <a:t> </a:t>
            </a:r>
            <a:endParaRPr lang="fr-FR" dirty="0" smtClean="0">
              <a:latin typeface="Sakkal Majalla" pitchFamily="2" charset="-78"/>
              <a:cs typeface="Sakkal Majalla" pitchFamily="2" charset="-78"/>
            </a:endParaRPr>
          </a:p>
          <a:p>
            <a:pPr algn="ctr" rtl="1">
              <a:buNone/>
            </a:pPr>
            <a:r>
              <a:rPr lang="ar-DZ" dirty="0" smtClean="0">
                <a:latin typeface="Sakkal Majalla" pitchFamily="2" charset="-78"/>
                <a:cs typeface="Sakkal Majalla" pitchFamily="2" charset="-78"/>
              </a:rPr>
              <a:t>هناك </a:t>
            </a:r>
            <a:r>
              <a:rPr lang="ar-DZ" dirty="0" smtClean="0">
                <a:latin typeface="Sakkal Majalla" pitchFamily="2" charset="-78"/>
                <a:cs typeface="Sakkal Majalla" pitchFamily="2" charset="-78"/>
              </a:rPr>
              <a:t>عدة أنواع من </a:t>
            </a:r>
            <a:r>
              <a:rPr lang="ar-DZ" dirty="0" err="1" smtClean="0">
                <a:latin typeface="Sakkal Majalla" pitchFamily="2" charset="-78"/>
                <a:cs typeface="Sakkal Majalla" pitchFamily="2" charset="-78"/>
              </a:rPr>
              <a:t>المقابلات </a:t>
            </a:r>
            <a:r>
              <a:rPr lang="ar-DZ" dirty="0" smtClean="0">
                <a:latin typeface="Sakkal Majalla" pitchFamily="2" charset="-78"/>
                <a:cs typeface="Sakkal Majalla" pitchFamily="2" charset="-78"/>
              </a:rPr>
              <a:t>، غالبًا ما يتم تمييزها حسب مستوى </a:t>
            </a:r>
            <a:r>
              <a:rPr lang="ar-DZ" dirty="0" err="1" smtClean="0">
                <a:latin typeface="Sakkal Majalla" pitchFamily="2" charset="-78"/>
                <a:cs typeface="Sakkal Majalla" pitchFamily="2" charset="-78"/>
              </a:rPr>
              <a:t>هيكلها.</a:t>
            </a:r>
            <a:r>
              <a:rPr lang="ar-DZ" dirty="0" smtClean="0">
                <a:latin typeface="Sakkal Majalla" pitchFamily="2" charset="-78"/>
                <a:cs typeface="Sakkal Majalla" pitchFamily="2" charset="-78"/>
              </a:rPr>
              <a:t> تحتوي المقابلات المنظمة على أسئلة محددة مسبقًا تم طرحها بترتيب محدد </a:t>
            </a:r>
            <a:r>
              <a:rPr lang="ar-DZ" dirty="0" err="1" smtClean="0">
                <a:latin typeface="Sakkal Majalla" pitchFamily="2" charset="-78"/>
                <a:cs typeface="Sakkal Majalla" pitchFamily="2" charset="-78"/>
              </a:rPr>
              <a:t>مسبقًا.</a:t>
            </a:r>
            <a:r>
              <a:rPr lang="ar-DZ" dirty="0" smtClean="0">
                <a:latin typeface="Sakkal Majalla" pitchFamily="2" charset="-78"/>
                <a:cs typeface="Sakkal Majalla" pitchFamily="2" charset="-78"/>
              </a:rPr>
              <a:t> تكون المقابلات غير المنظمة أكثر </a:t>
            </a:r>
            <a:r>
              <a:rPr lang="ar-DZ" dirty="0" err="1" smtClean="0">
                <a:latin typeface="Sakkal Majalla" pitchFamily="2" charset="-78"/>
                <a:cs typeface="Sakkal Majalla" pitchFamily="2" charset="-78"/>
              </a:rPr>
              <a:t>حرية </a:t>
            </a:r>
            <a:r>
              <a:rPr lang="ar-DZ" dirty="0" smtClean="0">
                <a:latin typeface="Sakkal Majalla" pitchFamily="2" charset="-78"/>
                <a:cs typeface="Sakkal Majalla" pitchFamily="2" charset="-78"/>
              </a:rPr>
              <a:t>، وتندرج المقابلات شبه المنظمة بينهما</a:t>
            </a:r>
            <a:r>
              <a:rPr lang="ar-DZ" dirty="0" smtClean="0">
                <a:latin typeface="Sakkal Majalla" pitchFamily="2" charset="-78"/>
                <a:cs typeface="Sakkal Majalla" pitchFamily="2" charset="-78"/>
              </a:rPr>
              <a:t>.</a:t>
            </a:r>
            <a:endParaRPr lang="fr-FR" dirty="0">
              <a:latin typeface="Sakkal Majalla" pitchFamily="2" charset="-78"/>
              <a:cs typeface="Sakkal Majalla" pitchFamily="2" charset="-78"/>
            </a:endParaRPr>
          </a:p>
        </p:txBody>
      </p:sp>
      <p:pic>
        <p:nvPicPr>
          <p:cNvPr id="27650" name="Picture 2" descr="طرق جمع البيانات النوعية | مدونة Jotform"/>
          <p:cNvPicPr>
            <a:picLocks noChangeAspect="1" noChangeArrowheads="1"/>
          </p:cNvPicPr>
          <p:nvPr/>
        </p:nvPicPr>
        <p:blipFill>
          <a:blip r:embed="rId2" cstate="print"/>
          <a:srcRect/>
          <a:stretch>
            <a:fillRect/>
          </a:stretch>
        </p:blipFill>
        <p:spPr bwMode="auto">
          <a:xfrm>
            <a:off x="5810820" y="0"/>
            <a:ext cx="3369692" cy="6885384"/>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15816" y="274638"/>
            <a:ext cx="5770984" cy="1143000"/>
          </a:xfrm>
        </p:spPr>
        <p:txBody>
          <a:bodyPr>
            <a:normAutofit fontScale="90000"/>
          </a:bodyPr>
          <a:lstStyle/>
          <a:p>
            <a:r>
              <a:rPr lang="ar-DZ" sz="49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أهمية المقابلة في البحث العلمي</a:t>
            </a:r>
            <a:r>
              <a:rPr lang="ar-DZ" b="1" dirty="0" smtClean="0">
                <a:latin typeface="Sakkal Majalla" pitchFamily="2" charset="-78"/>
                <a:cs typeface="Sakkal Majalla" pitchFamily="2" charset="-78"/>
              </a:rPr>
              <a:t/>
            </a:r>
            <a:br>
              <a:rPr lang="ar-DZ" b="1" dirty="0" smtClean="0">
                <a:latin typeface="Sakkal Majalla" pitchFamily="2" charset="-78"/>
                <a:cs typeface="Sakkal Majalla" pitchFamily="2" charset="-78"/>
              </a:rPr>
            </a:br>
            <a:endParaRPr lang="fr-FR" dirty="0"/>
          </a:p>
        </p:txBody>
      </p:sp>
      <p:sp>
        <p:nvSpPr>
          <p:cNvPr id="3" name="Espace réservé du contenu 2"/>
          <p:cNvSpPr>
            <a:spLocks noGrp="1"/>
          </p:cNvSpPr>
          <p:nvPr>
            <p:ph idx="1"/>
          </p:nvPr>
        </p:nvSpPr>
        <p:spPr>
          <a:xfrm>
            <a:off x="457200" y="2215405"/>
            <a:ext cx="8229600" cy="4525963"/>
          </a:xfrm>
        </p:spPr>
        <p:txBody>
          <a:bodyPr>
            <a:normAutofit fontScale="85000" lnSpcReduction="10000"/>
          </a:bodyPr>
          <a:lstStyle/>
          <a:p>
            <a:pPr algn="just" rtl="1">
              <a:buFont typeface="Wingdings" pitchFamily="2" charset="2"/>
              <a:buChar char="q"/>
            </a:pPr>
            <a:r>
              <a:rPr lang="ar-DZ" b="1" dirty="0" smtClean="0">
                <a:latin typeface="Sakkal Majalla" pitchFamily="2" charset="-78"/>
                <a:cs typeface="Sakkal Majalla" pitchFamily="2" charset="-78"/>
              </a:rPr>
              <a:t>جمع </a:t>
            </a:r>
            <a:r>
              <a:rPr lang="ar-DZ" b="1" dirty="0" smtClean="0">
                <a:latin typeface="Sakkal Majalla" pitchFamily="2" charset="-78"/>
                <a:cs typeface="Sakkal Majalla" pitchFamily="2" charset="-78"/>
              </a:rPr>
              <a:t>بيانات نوعية غنية:</a:t>
            </a:r>
            <a:r>
              <a:rPr lang="ar-DZ" dirty="0" smtClean="0">
                <a:latin typeface="Sakkal Majalla" pitchFamily="2" charset="-78"/>
                <a:cs typeface="Sakkal Majalla" pitchFamily="2" charset="-78"/>
              </a:rPr>
              <a:t> تتيح المقابلة للباحثين جمع بيانات وصفية تفصيلية حول آراء المشاركين، معتقداتهم، تجاربهم، </a:t>
            </a:r>
            <a:r>
              <a:rPr lang="ar-DZ" dirty="0" err="1" smtClean="0">
                <a:latin typeface="Sakkal Majalla" pitchFamily="2" charset="-78"/>
                <a:cs typeface="Sakkal Majalla" pitchFamily="2" charset="-78"/>
              </a:rPr>
              <a:t>وسلوكياتهم.</a:t>
            </a:r>
            <a:r>
              <a:rPr lang="ar-DZ" dirty="0" smtClean="0">
                <a:latin typeface="Sakkal Majalla" pitchFamily="2" charset="-78"/>
                <a:cs typeface="Sakkal Majalla" pitchFamily="2" charset="-78"/>
              </a:rPr>
              <a:t> هذه البيانات النوعية غنية بالتفاصيل وتساعد على فهم الظواهر بشكل أعمق.</a:t>
            </a:r>
          </a:p>
          <a:p>
            <a:pPr algn="just" rtl="1">
              <a:buFont typeface="Wingdings" pitchFamily="2" charset="2"/>
              <a:buChar char="q"/>
            </a:pPr>
            <a:r>
              <a:rPr lang="ar-DZ" b="1" dirty="0" smtClean="0">
                <a:latin typeface="Sakkal Majalla" pitchFamily="2" charset="-78"/>
                <a:cs typeface="Sakkal Majalla" pitchFamily="2" charset="-78"/>
              </a:rPr>
              <a:t>مرونة في طرح الأسئلة:</a:t>
            </a:r>
            <a:r>
              <a:rPr lang="ar-DZ" dirty="0" smtClean="0">
                <a:latin typeface="Sakkal Majalla" pitchFamily="2" charset="-78"/>
                <a:cs typeface="Sakkal Majalla" pitchFamily="2" charset="-78"/>
              </a:rPr>
              <a:t> يمكن للباحثين تعديل الأسئلة وتوجيه المقابلة بناءً على إجابات المشاركين، مما يسمح باستكشاف جوانب جديدة لم تكن متوقعة مسبقًا.</a:t>
            </a:r>
          </a:p>
          <a:p>
            <a:pPr algn="just" rtl="1">
              <a:buFont typeface="Wingdings" pitchFamily="2" charset="2"/>
              <a:buChar char="q"/>
            </a:pPr>
            <a:r>
              <a:rPr lang="ar-DZ" b="1" dirty="0" smtClean="0">
                <a:latin typeface="Sakkal Majalla" pitchFamily="2" charset="-78"/>
                <a:cs typeface="Sakkal Majalla" pitchFamily="2" charset="-78"/>
              </a:rPr>
              <a:t>فهم السياق:</a:t>
            </a:r>
            <a:r>
              <a:rPr lang="ar-DZ" dirty="0" smtClean="0">
                <a:latin typeface="Sakkal Majalla" pitchFamily="2" charset="-78"/>
                <a:cs typeface="Sakkal Majalla" pitchFamily="2" charset="-78"/>
              </a:rPr>
              <a:t> تساعد المقابلة على فهم السياق الذي تحدث فيه الظاهرة المدروسة، مما يساهم في تفسير النتائج بشكل أفضل.</a:t>
            </a:r>
          </a:p>
          <a:p>
            <a:pPr algn="just" rtl="1">
              <a:buFont typeface="Wingdings" pitchFamily="2" charset="2"/>
              <a:buChar char="q"/>
            </a:pPr>
            <a:r>
              <a:rPr lang="ar-DZ" b="1" dirty="0" smtClean="0">
                <a:latin typeface="Sakkal Majalla" pitchFamily="2" charset="-78"/>
                <a:cs typeface="Sakkal Majalla" pitchFamily="2" charset="-78"/>
              </a:rPr>
              <a:t>دراسة الظواهر المعقدة:</a:t>
            </a:r>
            <a:r>
              <a:rPr lang="ar-DZ" dirty="0" smtClean="0">
                <a:latin typeface="Sakkal Majalla" pitchFamily="2" charset="-78"/>
                <a:cs typeface="Sakkal Majalla" pitchFamily="2" charset="-78"/>
              </a:rPr>
              <a:t> يمكن استخدام المقابلة لدراسة الظواهر المعقدة التي يصعب قياسها بطرق أخرى، مثل التجارب أو الاستبيانات.</a:t>
            </a:r>
          </a:p>
          <a:p>
            <a:pPr algn="just" rtl="1">
              <a:buFont typeface="Wingdings" pitchFamily="2" charset="2"/>
              <a:buChar char="q"/>
            </a:pPr>
            <a:r>
              <a:rPr lang="ar-DZ" b="1" dirty="0" smtClean="0">
                <a:latin typeface="Sakkal Majalla" pitchFamily="2" charset="-78"/>
                <a:cs typeface="Sakkal Majalla" pitchFamily="2" charset="-78"/>
              </a:rPr>
              <a:t>بناء الثقة مع المشاركين:</a:t>
            </a:r>
            <a:r>
              <a:rPr lang="ar-DZ" dirty="0" smtClean="0">
                <a:latin typeface="Sakkal Majalla" pitchFamily="2" charset="-78"/>
                <a:cs typeface="Sakkal Majalla" pitchFamily="2" charset="-78"/>
              </a:rPr>
              <a:t> تساعد المقابلة على بناء علاقة ثقة بين الباحث والمشارك، مما يشجع المشارك على تقديم إجابات صادقة وشفافة.</a:t>
            </a:r>
          </a:p>
          <a:p>
            <a:endParaRPr lang="fr-FR" dirty="0"/>
          </a:p>
        </p:txBody>
      </p:sp>
      <p:sp>
        <p:nvSpPr>
          <p:cNvPr id="16386" name="AutoShape 2" descr="أنواع المقابلات في البحث والطرق | QuestionPr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6388" name="Picture 4" descr="Interview Types - أنواع المقابلات"/>
          <p:cNvPicPr>
            <a:picLocks noChangeAspect="1" noChangeArrowheads="1"/>
          </p:cNvPicPr>
          <p:nvPr/>
        </p:nvPicPr>
        <p:blipFill>
          <a:blip r:embed="rId2" cstate="print"/>
          <a:srcRect/>
          <a:stretch>
            <a:fillRect/>
          </a:stretch>
        </p:blipFill>
        <p:spPr bwMode="auto">
          <a:xfrm>
            <a:off x="-36512" y="-8980"/>
            <a:ext cx="3024336" cy="214183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87824" y="274638"/>
            <a:ext cx="5698976" cy="1143000"/>
          </a:xfrm>
        </p:spPr>
        <p:txBody>
          <a:bodyPr>
            <a:normAutofit fontScale="90000"/>
          </a:bodyPr>
          <a:lstStyle/>
          <a:p>
            <a:pPr rtl="1"/>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المقابلات المنظمة </a:t>
            </a:r>
            <a:r>
              <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a:t>
            </a:r>
            <a:r>
              <a:rPr lang="fr-FR"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Structured</a:t>
            </a:r>
            <a:r>
              <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 Interviews)</a:t>
            </a:r>
          </a:p>
        </p:txBody>
      </p:sp>
      <p:sp>
        <p:nvSpPr>
          <p:cNvPr id="3" name="Espace réservé du contenu 2"/>
          <p:cNvSpPr>
            <a:spLocks noGrp="1"/>
          </p:cNvSpPr>
          <p:nvPr>
            <p:ph idx="1"/>
          </p:nvPr>
        </p:nvSpPr>
        <p:spPr>
          <a:xfrm>
            <a:off x="457200" y="2276872"/>
            <a:ext cx="8229600" cy="3849291"/>
          </a:xfrm>
        </p:spPr>
        <p:txBody>
          <a:bodyPr>
            <a:normAutofit fontScale="70000" lnSpcReduction="20000"/>
          </a:bodyPr>
          <a:lstStyle/>
          <a:p>
            <a:pPr algn="r" rtl="1"/>
            <a:r>
              <a:rPr lang="ar-DZ" b="1" dirty="0" err="1" smtClean="0">
                <a:latin typeface="Sakkal Majalla" pitchFamily="2" charset="-78"/>
                <a:cs typeface="Sakkal Majalla" pitchFamily="2" charset="-78"/>
              </a:rPr>
              <a:t>الخصائص</a:t>
            </a:r>
            <a:r>
              <a:rPr lang="ar-DZ" b="1" dirty="0" err="1" smtClean="0">
                <a:latin typeface="Sakkal Majalla" pitchFamily="2" charset="-78"/>
                <a:cs typeface="Sakkal Majalla" pitchFamily="2" charset="-78"/>
              </a:rPr>
              <a:t>:</a:t>
            </a:r>
            <a:r>
              <a:rPr lang="ar-DZ" dirty="0" smtClean="0">
                <a:latin typeface="Sakkal Majalla" pitchFamily="2" charset="-78"/>
                <a:cs typeface="Sakkal Majalla" pitchFamily="2" charset="-78"/>
              </a:rPr>
              <a:t> </a:t>
            </a:r>
          </a:p>
          <a:p>
            <a:pPr lvl="1" algn="r" rtl="1"/>
            <a:r>
              <a:rPr lang="ar-DZ" b="1" dirty="0" smtClean="0">
                <a:latin typeface="Sakkal Majalla" pitchFamily="2" charset="-78"/>
                <a:cs typeface="Sakkal Majalla" pitchFamily="2" charset="-78"/>
              </a:rPr>
              <a:t>أسئلة محددة مسبقًا:</a:t>
            </a:r>
            <a:r>
              <a:rPr lang="ar-DZ" dirty="0" smtClean="0">
                <a:latin typeface="Sakkal Majalla" pitchFamily="2" charset="-78"/>
                <a:cs typeface="Sakkal Majalla" pitchFamily="2" charset="-78"/>
              </a:rPr>
              <a:t> يتم تحديد جميع الأسئلة قبل بدء المقابلة ويتم طرحها بنفس الترتيب على جميع المشاركين.</a:t>
            </a:r>
          </a:p>
          <a:p>
            <a:pPr lvl="1" algn="r" rtl="1"/>
            <a:r>
              <a:rPr lang="ar-DZ" b="1" dirty="0" smtClean="0">
                <a:latin typeface="Sakkal Majalla" pitchFamily="2" charset="-78"/>
                <a:cs typeface="Sakkal Majalla" pitchFamily="2" charset="-78"/>
              </a:rPr>
              <a:t>إجابات مقننة:</a:t>
            </a:r>
            <a:r>
              <a:rPr lang="ar-DZ" dirty="0" smtClean="0">
                <a:latin typeface="Sakkal Majalla" pitchFamily="2" charset="-78"/>
                <a:cs typeface="Sakkal Majalla" pitchFamily="2" charset="-78"/>
              </a:rPr>
              <a:t> غالبًا ما تكون الإجابات مقيدة بخيارات محددة </a:t>
            </a:r>
            <a:r>
              <a:rPr lang="ar-DZ" dirty="0" err="1" smtClean="0">
                <a:latin typeface="Sakkal Majalla" pitchFamily="2" charset="-78"/>
                <a:cs typeface="Sakkal Majalla" pitchFamily="2" charset="-78"/>
              </a:rPr>
              <a:t>مسبقًا </a:t>
            </a:r>
            <a:r>
              <a:rPr lang="ar-DZ" dirty="0" smtClean="0">
                <a:latin typeface="Sakkal Majalla" pitchFamily="2" charset="-78"/>
                <a:cs typeface="Sakkal Majalla" pitchFamily="2" charset="-78"/>
              </a:rPr>
              <a:t>(مثل نعم/لا، اختيار من متعدد</a:t>
            </a:r>
            <a:r>
              <a:rPr lang="ar-DZ" dirty="0" err="1" smtClean="0">
                <a:latin typeface="Sakkal Majalla" pitchFamily="2" charset="-78"/>
                <a:cs typeface="Sakkal Majalla" pitchFamily="2" charset="-78"/>
              </a:rPr>
              <a:t>).</a:t>
            </a:r>
            <a:endParaRPr lang="ar-DZ" dirty="0" smtClean="0">
              <a:latin typeface="Sakkal Majalla" pitchFamily="2" charset="-78"/>
              <a:cs typeface="Sakkal Majalla" pitchFamily="2" charset="-78"/>
            </a:endParaRPr>
          </a:p>
          <a:p>
            <a:pPr lvl="1" algn="r" rtl="1"/>
            <a:r>
              <a:rPr lang="ar-DZ" b="1" dirty="0" smtClean="0">
                <a:latin typeface="Sakkal Majalla" pitchFamily="2" charset="-78"/>
                <a:cs typeface="Sakkal Majalla" pitchFamily="2" charset="-78"/>
              </a:rPr>
              <a:t>هدف:</a:t>
            </a:r>
            <a:r>
              <a:rPr lang="ar-DZ" dirty="0" smtClean="0">
                <a:latin typeface="Sakkal Majalla" pitchFamily="2" charset="-78"/>
                <a:cs typeface="Sakkal Majalla" pitchFamily="2" charset="-78"/>
              </a:rPr>
              <a:t> جمع بيانات كمية قابلة للمقارنة والتحليل الإحصائي.</a:t>
            </a:r>
          </a:p>
          <a:p>
            <a:pPr algn="r" rtl="1"/>
            <a:r>
              <a:rPr lang="ar-DZ" b="1" dirty="0" err="1" smtClean="0">
                <a:latin typeface="Sakkal Majalla" pitchFamily="2" charset="-78"/>
                <a:cs typeface="Sakkal Majalla" pitchFamily="2" charset="-78"/>
              </a:rPr>
              <a:t>المزايا:</a:t>
            </a:r>
            <a:r>
              <a:rPr lang="ar-DZ" dirty="0" smtClean="0">
                <a:latin typeface="Sakkal Majalla" pitchFamily="2" charset="-78"/>
                <a:cs typeface="Sakkal Majalla" pitchFamily="2" charset="-78"/>
              </a:rPr>
              <a:t> </a:t>
            </a:r>
          </a:p>
          <a:p>
            <a:pPr lvl="1" algn="r" rtl="1"/>
            <a:r>
              <a:rPr lang="ar-DZ" dirty="0" smtClean="0">
                <a:latin typeface="Sakkal Majalla" pitchFamily="2" charset="-78"/>
                <a:cs typeface="Sakkal Majalla" pitchFamily="2" charset="-78"/>
              </a:rPr>
              <a:t>سهولة التحليل والإحصاء.</a:t>
            </a:r>
          </a:p>
          <a:p>
            <a:pPr lvl="1" algn="r" rtl="1"/>
            <a:r>
              <a:rPr lang="ar-DZ" dirty="0" smtClean="0">
                <a:latin typeface="Sakkal Majalla" pitchFamily="2" charset="-78"/>
                <a:cs typeface="Sakkal Majalla" pitchFamily="2" charset="-78"/>
              </a:rPr>
              <a:t>ضمان تغطية جميع الجوانب المهمة للبحث.</a:t>
            </a:r>
          </a:p>
          <a:p>
            <a:pPr lvl="1" algn="r" rtl="1"/>
            <a:r>
              <a:rPr lang="ar-DZ" dirty="0" smtClean="0">
                <a:latin typeface="Sakkal Majalla" pitchFamily="2" charset="-78"/>
                <a:cs typeface="Sakkal Majalla" pitchFamily="2" charset="-78"/>
              </a:rPr>
              <a:t>يمكن استخدامها مع عينة كبيرة من المشاركين</a:t>
            </a:r>
            <a:r>
              <a:rPr lang="ar-DZ" dirty="0" smtClean="0">
                <a:latin typeface="Sakkal Majalla" pitchFamily="2" charset="-78"/>
                <a:cs typeface="Sakkal Majalla" pitchFamily="2" charset="-78"/>
              </a:rPr>
              <a:t>.</a:t>
            </a:r>
            <a:endParaRPr lang="ar-DZ" dirty="0" smtClean="0">
              <a:latin typeface="Sakkal Majalla" pitchFamily="2" charset="-78"/>
              <a:cs typeface="Sakkal Majalla" pitchFamily="2" charset="-78"/>
            </a:endParaRPr>
          </a:p>
          <a:p>
            <a:pPr algn="r" rtl="1"/>
            <a:r>
              <a:rPr lang="ar-DZ" b="1" dirty="0" err="1" smtClean="0">
                <a:latin typeface="Sakkal Majalla" pitchFamily="2" charset="-78"/>
                <a:cs typeface="Sakkal Majalla" pitchFamily="2" charset="-78"/>
              </a:rPr>
              <a:t>العيوب:</a:t>
            </a:r>
            <a:r>
              <a:rPr lang="ar-DZ" dirty="0" smtClean="0">
                <a:latin typeface="Sakkal Majalla" pitchFamily="2" charset="-78"/>
                <a:cs typeface="Sakkal Majalla" pitchFamily="2" charset="-78"/>
              </a:rPr>
              <a:t> </a:t>
            </a:r>
          </a:p>
          <a:p>
            <a:pPr lvl="1" algn="r" rtl="1"/>
            <a:r>
              <a:rPr lang="ar-DZ" dirty="0" smtClean="0">
                <a:latin typeface="Sakkal Majalla" pitchFamily="2" charset="-78"/>
                <a:cs typeface="Sakkal Majalla" pitchFamily="2" charset="-78"/>
              </a:rPr>
              <a:t>قد لا تسمح بظهور معلومات جديدة أو غير متوقعة.</a:t>
            </a:r>
          </a:p>
          <a:p>
            <a:pPr lvl="1" algn="r" rtl="1"/>
            <a:r>
              <a:rPr lang="ar-DZ" dirty="0" smtClean="0">
                <a:latin typeface="Sakkal Majalla" pitchFamily="2" charset="-78"/>
                <a:cs typeface="Sakkal Majalla" pitchFamily="2" charset="-78"/>
              </a:rPr>
              <a:t>قد تجعل المشارك يشعر بأنه مقيد في إجاباته.</a:t>
            </a:r>
          </a:p>
          <a:p>
            <a:endParaRPr lang="fr-FR" dirty="0"/>
          </a:p>
        </p:txBody>
      </p:sp>
      <p:sp>
        <p:nvSpPr>
          <p:cNvPr id="26626" name="AutoShape 2" descr="كل ما تريد أن تعرفه عن المقابلات الوظيفية"/>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6628" name="AutoShape 4" descr="كل ما تريد أن تعرفه عن المقابلات الوظيفية"/>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6630" name="Picture 6" descr="المقابلات المتعمقة: التعريف وكيفية إجرائها | QuestionPro"/>
          <p:cNvPicPr>
            <a:picLocks noChangeAspect="1" noChangeArrowheads="1"/>
          </p:cNvPicPr>
          <p:nvPr/>
        </p:nvPicPr>
        <p:blipFill>
          <a:blip r:embed="rId2" cstate="print"/>
          <a:srcRect/>
          <a:stretch>
            <a:fillRect/>
          </a:stretch>
        </p:blipFill>
        <p:spPr bwMode="auto">
          <a:xfrm>
            <a:off x="-36512" y="-27384"/>
            <a:ext cx="3192289" cy="230425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31840" y="413792"/>
            <a:ext cx="5554960" cy="1143000"/>
          </a:xfrm>
        </p:spPr>
        <p:txBody>
          <a:bodyPr>
            <a:normAutofit fontScale="90000"/>
          </a:bodyPr>
          <a:lstStyle/>
          <a:p>
            <a:pPr rtl="1"/>
            <a:r>
              <a:rPr lang="ar-DZ"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المقابلات غير </a:t>
            </a:r>
            <a:r>
              <a:rPr lang="ar-DZ" sz="40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المنظمة </a:t>
            </a:r>
            <a:r>
              <a:rPr lang="ar-DZ" sz="40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a:t>
            </a:r>
            <a:r>
              <a:rPr lang="fr-FR"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a:t>
            </a:r>
            <a:r>
              <a:rPr lang="fr-FR" sz="40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Unstructured</a:t>
            </a:r>
            <a:r>
              <a:rPr lang="fr-FR"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 Interviews</a:t>
            </a:r>
            <a:r>
              <a:rPr lang="fr-FR" b="1" dirty="0" smtClean="0"/>
              <a:t/>
            </a:r>
            <a:br>
              <a:rPr lang="fr-FR" b="1" dirty="0" smtClean="0"/>
            </a:br>
            <a:endParaRPr lang="fr-FR" dirty="0"/>
          </a:p>
        </p:txBody>
      </p:sp>
      <p:sp>
        <p:nvSpPr>
          <p:cNvPr id="3" name="Espace réservé du contenu 2"/>
          <p:cNvSpPr>
            <a:spLocks noGrp="1"/>
          </p:cNvSpPr>
          <p:nvPr>
            <p:ph idx="1"/>
          </p:nvPr>
        </p:nvSpPr>
        <p:spPr/>
        <p:txBody>
          <a:bodyPr>
            <a:normAutofit fontScale="85000" lnSpcReduction="10000"/>
          </a:bodyPr>
          <a:lstStyle/>
          <a:p>
            <a:pPr algn="r" rtl="1"/>
            <a:r>
              <a:rPr lang="ar-DZ" b="1" dirty="0" err="1" smtClean="0">
                <a:latin typeface="Sakkal Majalla" pitchFamily="2" charset="-78"/>
                <a:cs typeface="Sakkal Majalla" pitchFamily="2" charset="-78"/>
              </a:rPr>
              <a:t>الخصائص</a:t>
            </a:r>
            <a:r>
              <a:rPr lang="ar-DZ" b="1" dirty="0" err="1" smtClean="0">
                <a:latin typeface="Sakkal Majalla" pitchFamily="2" charset="-78"/>
                <a:cs typeface="Sakkal Majalla" pitchFamily="2" charset="-78"/>
              </a:rPr>
              <a:t>:</a:t>
            </a:r>
            <a:r>
              <a:rPr lang="ar-DZ" dirty="0" smtClean="0">
                <a:latin typeface="Sakkal Majalla" pitchFamily="2" charset="-78"/>
                <a:cs typeface="Sakkal Majalla" pitchFamily="2" charset="-78"/>
              </a:rPr>
              <a:t> </a:t>
            </a:r>
          </a:p>
          <a:p>
            <a:pPr lvl="1" algn="r" rtl="1"/>
            <a:r>
              <a:rPr lang="ar-DZ" b="1" dirty="0" smtClean="0">
                <a:latin typeface="Sakkal Majalla" pitchFamily="2" charset="-78"/>
                <a:cs typeface="Sakkal Majalla" pitchFamily="2" charset="-78"/>
              </a:rPr>
              <a:t>أسئلة مفتوحة:</a:t>
            </a:r>
            <a:r>
              <a:rPr lang="ar-DZ" dirty="0" smtClean="0">
                <a:latin typeface="Sakkal Majalla" pitchFamily="2" charset="-78"/>
                <a:cs typeface="Sakkal Majalla" pitchFamily="2" charset="-78"/>
              </a:rPr>
              <a:t> لا يوجد هيكل محدد للأسئلة، وتترك للمشارك حرية التعبير عن رأيه.</a:t>
            </a:r>
          </a:p>
          <a:p>
            <a:pPr lvl="1" algn="r" rtl="1"/>
            <a:r>
              <a:rPr lang="ar-DZ" b="1" dirty="0" smtClean="0">
                <a:latin typeface="Sakkal Majalla" pitchFamily="2" charset="-78"/>
                <a:cs typeface="Sakkal Majalla" pitchFamily="2" charset="-78"/>
              </a:rPr>
              <a:t>مرونة عالية:</a:t>
            </a:r>
            <a:r>
              <a:rPr lang="ar-DZ" dirty="0" smtClean="0">
                <a:latin typeface="Sakkal Majalla" pitchFamily="2" charset="-78"/>
                <a:cs typeface="Sakkal Majalla" pitchFamily="2" charset="-78"/>
              </a:rPr>
              <a:t> يمكن للباحث تعديل الأسئلة وتوجيه المقابلة بناءً على إجابات المشارك.</a:t>
            </a:r>
          </a:p>
          <a:p>
            <a:pPr lvl="1" algn="r" rtl="1"/>
            <a:r>
              <a:rPr lang="ar-DZ" b="1" dirty="0" smtClean="0">
                <a:latin typeface="Sakkal Majalla" pitchFamily="2" charset="-78"/>
                <a:cs typeface="Sakkal Majalla" pitchFamily="2" charset="-78"/>
              </a:rPr>
              <a:t>هدف:</a:t>
            </a:r>
            <a:r>
              <a:rPr lang="ar-DZ" dirty="0" smtClean="0">
                <a:latin typeface="Sakkal Majalla" pitchFamily="2" charset="-78"/>
                <a:cs typeface="Sakkal Majalla" pitchFamily="2" charset="-78"/>
              </a:rPr>
              <a:t> جمع بيانات نوعية وعميقة لفهم الظاهرة بشكل أوسع.</a:t>
            </a:r>
          </a:p>
          <a:p>
            <a:pPr algn="r" rtl="1"/>
            <a:r>
              <a:rPr lang="ar-DZ" b="1" dirty="0" err="1" smtClean="0">
                <a:latin typeface="Sakkal Majalla" pitchFamily="2" charset="-78"/>
                <a:cs typeface="Sakkal Majalla" pitchFamily="2" charset="-78"/>
              </a:rPr>
              <a:t>المزايا:</a:t>
            </a:r>
            <a:r>
              <a:rPr lang="ar-DZ" dirty="0" smtClean="0">
                <a:latin typeface="Sakkal Majalla" pitchFamily="2" charset="-78"/>
                <a:cs typeface="Sakkal Majalla" pitchFamily="2" charset="-78"/>
              </a:rPr>
              <a:t> </a:t>
            </a:r>
          </a:p>
          <a:p>
            <a:pPr lvl="1" algn="r" rtl="1"/>
            <a:r>
              <a:rPr lang="ar-DZ" dirty="0" smtClean="0">
                <a:latin typeface="Sakkal Majalla" pitchFamily="2" charset="-78"/>
                <a:cs typeface="Sakkal Majalla" pitchFamily="2" charset="-78"/>
              </a:rPr>
              <a:t>تتيح للمشارك التعبير عن نفسه بحرية.</a:t>
            </a:r>
          </a:p>
          <a:p>
            <a:pPr lvl="1" algn="r" rtl="1"/>
            <a:r>
              <a:rPr lang="ar-DZ" dirty="0" smtClean="0">
                <a:latin typeface="Sakkal Majalla" pitchFamily="2" charset="-78"/>
                <a:cs typeface="Sakkal Majalla" pitchFamily="2" charset="-78"/>
              </a:rPr>
              <a:t>يمكن اكتشاف جوانب جديدة وغير متوقعة من الظاهرة.</a:t>
            </a:r>
          </a:p>
          <a:p>
            <a:pPr algn="r" rtl="1"/>
            <a:r>
              <a:rPr lang="ar-DZ" b="1" dirty="0" err="1" smtClean="0">
                <a:latin typeface="Sakkal Majalla" pitchFamily="2" charset="-78"/>
                <a:cs typeface="Sakkal Majalla" pitchFamily="2" charset="-78"/>
              </a:rPr>
              <a:t>العيوب:</a:t>
            </a:r>
            <a:r>
              <a:rPr lang="ar-DZ" dirty="0" smtClean="0">
                <a:latin typeface="Sakkal Majalla" pitchFamily="2" charset="-78"/>
                <a:cs typeface="Sakkal Majalla" pitchFamily="2" charset="-78"/>
              </a:rPr>
              <a:t> </a:t>
            </a:r>
          </a:p>
          <a:p>
            <a:pPr lvl="1" algn="r" rtl="1"/>
            <a:r>
              <a:rPr lang="ar-DZ" dirty="0" smtClean="0">
                <a:latin typeface="Sakkal Majalla" pitchFamily="2" charset="-78"/>
                <a:cs typeface="Sakkal Majalla" pitchFamily="2" charset="-78"/>
              </a:rPr>
              <a:t>صعوبة في التحليل والتصنيف.</a:t>
            </a:r>
          </a:p>
          <a:p>
            <a:pPr lvl="1" algn="r" rtl="1"/>
            <a:r>
              <a:rPr lang="ar-DZ" dirty="0" smtClean="0">
                <a:latin typeface="Sakkal Majalla" pitchFamily="2" charset="-78"/>
                <a:cs typeface="Sakkal Majalla" pitchFamily="2" charset="-78"/>
              </a:rPr>
              <a:t>قد تتأثر نتائج المقابلة بمهارات الباحث في طرح الأسئلة والاستماع.</a:t>
            </a:r>
          </a:p>
          <a:p>
            <a:endParaRPr lang="fr-FR" dirty="0"/>
          </a:p>
        </p:txBody>
      </p:sp>
      <p:pic>
        <p:nvPicPr>
          <p:cNvPr id="25602" name="Picture 2" descr="المقابلة الشخصية (The Interview) -"/>
          <p:cNvPicPr>
            <a:picLocks noChangeAspect="1" noChangeArrowheads="1"/>
          </p:cNvPicPr>
          <p:nvPr/>
        </p:nvPicPr>
        <p:blipFill>
          <a:blip r:embed="rId2" cstate="print"/>
          <a:srcRect/>
          <a:stretch>
            <a:fillRect/>
          </a:stretch>
        </p:blipFill>
        <p:spPr bwMode="auto">
          <a:xfrm>
            <a:off x="-36512" y="-6896"/>
            <a:ext cx="2544217" cy="192372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99792" y="413792"/>
            <a:ext cx="5987008" cy="1143000"/>
          </a:xfrm>
        </p:spPr>
        <p:txBody>
          <a:bodyPr>
            <a:normAutofit fontScale="90000"/>
          </a:bodyPr>
          <a:lstStyle/>
          <a:p>
            <a:pPr rtl="1"/>
            <a:r>
              <a:rPr lang="ar-DZ"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المقابلات شبه </a:t>
            </a:r>
            <a:r>
              <a:rPr lang="ar-DZ" sz="36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المنظمة </a:t>
            </a:r>
            <a:r>
              <a:rPr lang="ar-DZ" sz="36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a:t>
            </a:r>
            <a:r>
              <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(Semi-</a:t>
            </a:r>
            <a:r>
              <a:rPr lang="fr-FR" sz="36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structured</a:t>
            </a:r>
            <a:r>
              <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 Interviews</a:t>
            </a:r>
            <a:r>
              <a:rPr lang="fr-FR" b="1" dirty="0" smtClean="0"/>
              <a:t/>
            </a:r>
            <a:br>
              <a:rPr lang="fr-FR" b="1"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lgn="just" rtl="1"/>
            <a:r>
              <a:rPr lang="ar-DZ" b="1" dirty="0" err="1" smtClean="0">
                <a:latin typeface="Sakkal Majalla" pitchFamily="2" charset="-78"/>
                <a:cs typeface="Sakkal Majalla" pitchFamily="2" charset="-78"/>
              </a:rPr>
              <a:t>الخصائص</a:t>
            </a:r>
            <a:r>
              <a:rPr lang="ar-DZ" b="1" dirty="0" err="1" smtClean="0">
                <a:latin typeface="Sakkal Majalla" pitchFamily="2" charset="-78"/>
                <a:cs typeface="Sakkal Majalla" pitchFamily="2" charset="-78"/>
              </a:rPr>
              <a:t>:</a:t>
            </a:r>
            <a:r>
              <a:rPr lang="ar-DZ" dirty="0" smtClean="0">
                <a:latin typeface="Sakkal Majalla" pitchFamily="2" charset="-78"/>
                <a:cs typeface="Sakkal Majalla" pitchFamily="2" charset="-78"/>
              </a:rPr>
              <a:t> </a:t>
            </a:r>
          </a:p>
          <a:p>
            <a:pPr lvl="1" algn="just" rtl="1"/>
            <a:r>
              <a:rPr lang="ar-DZ" b="1" dirty="0" smtClean="0">
                <a:latin typeface="Sakkal Majalla" pitchFamily="2" charset="-78"/>
                <a:cs typeface="Sakkal Majalla" pitchFamily="2" charset="-78"/>
              </a:rPr>
              <a:t>مزيج من الأسئلة المفتوحة والمغلقة:</a:t>
            </a:r>
            <a:r>
              <a:rPr lang="ar-DZ" dirty="0" smtClean="0">
                <a:latin typeface="Sakkal Majalla" pitchFamily="2" charset="-78"/>
                <a:cs typeface="Sakkal Majalla" pitchFamily="2" charset="-78"/>
              </a:rPr>
              <a:t> يتم تحديد بعض الأسئلة مسبقًا، ولكن هناك مساحة للباحث لطرح أسئلة إضافية بناءً على إجابات المشارك.</a:t>
            </a:r>
          </a:p>
          <a:p>
            <a:pPr lvl="1" algn="just" rtl="1"/>
            <a:r>
              <a:rPr lang="ar-DZ" b="1" dirty="0" smtClean="0">
                <a:latin typeface="Sakkal Majalla" pitchFamily="2" charset="-78"/>
                <a:cs typeface="Sakkal Majalla" pitchFamily="2" charset="-78"/>
              </a:rPr>
              <a:t>مرونة معتدلة:</a:t>
            </a:r>
            <a:r>
              <a:rPr lang="ar-DZ" dirty="0" smtClean="0">
                <a:latin typeface="Sakkal Majalla" pitchFamily="2" charset="-78"/>
                <a:cs typeface="Sakkal Majalla" pitchFamily="2" charset="-78"/>
              </a:rPr>
              <a:t> تقع بين المقابلات المنظمة وغير المنظمة من حيث الهيكل والمرونة.</a:t>
            </a:r>
          </a:p>
          <a:p>
            <a:pPr algn="just" rtl="1"/>
            <a:r>
              <a:rPr lang="ar-DZ" b="1" dirty="0" err="1" smtClean="0">
                <a:latin typeface="Sakkal Majalla" pitchFamily="2" charset="-78"/>
                <a:cs typeface="Sakkal Majalla" pitchFamily="2" charset="-78"/>
              </a:rPr>
              <a:t>المزايا:</a:t>
            </a:r>
            <a:r>
              <a:rPr lang="ar-DZ" dirty="0" smtClean="0">
                <a:latin typeface="Sakkal Majalla" pitchFamily="2" charset="-78"/>
                <a:cs typeface="Sakkal Majalla" pitchFamily="2" charset="-78"/>
              </a:rPr>
              <a:t> </a:t>
            </a:r>
          </a:p>
          <a:p>
            <a:pPr lvl="1" algn="just" rtl="1"/>
            <a:r>
              <a:rPr lang="ar-DZ" dirty="0" smtClean="0">
                <a:latin typeface="Sakkal Majalla" pitchFamily="2" charset="-78"/>
                <a:cs typeface="Sakkal Majalla" pitchFamily="2" charset="-78"/>
              </a:rPr>
              <a:t>تجمع بين مزايا النوعين السابقين، حيث تتيح جمع بيانات كمية ونوعية.</a:t>
            </a:r>
          </a:p>
          <a:p>
            <a:pPr lvl="1" algn="just" rtl="1"/>
            <a:r>
              <a:rPr lang="ar-DZ" dirty="0" smtClean="0">
                <a:latin typeface="Sakkal Majalla" pitchFamily="2" charset="-78"/>
                <a:cs typeface="Sakkal Majalla" pitchFamily="2" charset="-78"/>
              </a:rPr>
              <a:t>تمنح الباحث مرونة أكبر في توجيه المقابلة.</a:t>
            </a:r>
          </a:p>
          <a:p>
            <a:pPr algn="just" rtl="1"/>
            <a:r>
              <a:rPr lang="ar-DZ" b="1" dirty="0" err="1" smtClean="0">
                <a:latin typeface="Sakkal Majalla" pitchFamily="2" charset="-78"/>
                <a:cs typeface="Sakkal Majalla" pitchFamily="2" charset="-78"/>
              </a:rPr>
              <a:t>العيوب:</a:t>
            </a:r>
            <a:r>
              <a:rPr lang="ar-DZ" dirty="0" smtClean="0">
                <a:latin typeface="Sakkal Majalla" pitchFamily="2" charset="-78"/>
                <a:cs typeface="Sakkal Majalla" pitchFamily="2" charset="-78"/>
              </a:rPr>
              <a:t> </a:t>
            </a:r>
          </a:p>
          <a:p>
            <a:pPr lvl="1" algn="just" rtl="1"/>
            <a:r>
              <a:rPr lang="ar-DZ" dirty="0" smtClean="0">
                <a:latin typeface="Sakkal Majalla" pitchFamily="2" charset="-78"/>
                <a:cs typeface="Sakkal Majalla" pitchFamily="2" charset="-78"/>
              </a:rPr>
              <a:t>قد تتطلب مهارات عالية من الباحث لإدارة المقابلة.</a:t>
            </a:r>
          </a:p>
          <a:p>
            <a:pPr lvl="1" algn="just" rtl="1"/>
            <a:r>
              <a:rPr lang="ar-DZ" dirty="0" smtClean="0">
                <a:latin typeface="Sakkal Majalla" pitchFamily="2" charset="-78"/>
                <a:cs typeface="Sakkal Majalla" pitchFamily="2" charset="-78"/>
              </a:rPr>
              <a:t>قد يكون تحليل البيانات أكثر تعقيدًا.</a:t>
            </a:r>
            <a:endParaRPr lang="ar-DZ" dirty="0">
              <a:latin typeface="Sakkal Majalla" pitchFamily="2" charset="-78"/>
              <a:cs typeface="Sakkal Majalla" pitchFamily="2" charset="-78"/>
            </a:endParaRPr>
          </a:p>
        </p:txBody>
      </p:sp>
      <p:pic>
        <p:nvPicPr>
          <p:cNvPr id="24578" name="Picture 2" descr="أسئلة شائعة خلال المقابلة الشخصية | QCDC"/>
          <p:cNvPicPr>
            <a:picLocks noChangeAspect="1" noChangeArrowheads="1"/>
          </p:cNvPicPr>
          <p:nvPr/>
        </p:nvPicPr>
        <p:blipFill>
          <a:blip r:embed="rId2" cstate="print"/>
          <a:srcRect/>
          <a:stretch>
            <a:fillRect/>
          </a:stretch>
        </p:blipFill>
        <p:spPr bwMode="auto">
          <a:xfrm>
            <a:off x="-36512" y="-27384"/>
            <a:ext cx="2448272" cy="18002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91880" y="1600200"/>
            <a:ext cx="5194920" cy="4525963"/>
          </a:xfrm>
        </p:spPr>
        <p:txBody>
          <a:bodyPr>
            <a:normAutofit/>
          </a:bodyPr>
          <a:lstStyle/>
          <a:p>
            <a:pPr algn="ctr" rtl="1">
              <a:buNone/>
            </a:pPr>
            <a:r>
              <a:rPr lang="ar-DZ" dirty="0" smtClean="0">
                <a:latin typeface="Sakkal Majalla" pitchFamily="2" charset="-78"/>
                <a:cs typeface="Sakkal Majalla" pitchFamily="2" charset="-78"/>
              </a:rPr>
              <a:t>هي </a:t>
            </a:r>
            <a:r>
              <a:rPr lang="ar-DZ" dirty="0" smtClean="0">
                <a:latin typeface="Sakkal Majalla" pitchFamily="2" charset="-78"/>
                <a:cs typeface="Sakkal Majalla" pitchFamily="2" charset="-78"/>
              </a:rPr>
              <a:t>إحدى أهم أدوات جمع البيانات في البحث العلمي، وهي عبارة عن عملية منهجية لمراقبة سلوك الأفراد أو الظواهر في بيئتها الطبيعية أو في بيئة مصممة خصيصًا </a:t>
            </a:r>
            <a:r>
              <a:rPr lang="ar-DZ" dirty="0" err="1" smtClean="0">
                <a:latin typeface="Sakkal Majalla" pitchFamily="2" charset="-78"/>
                <a:cs typeface="Sakkal Majalla" pitchFamily="2" charset="-78"/>
              </a:rPr>
              <a:t>للملاحظة.</a:t>
            </a:r>
            <a:r>
              <a:rPr lang="ar-DZ" dirty="0" smtClean="0">
                <a:latin typeface="Sakkal Majalla" pitchFamily="2" charset="-78"/>
                <a:cs typeface="Sakkal Majalla" pitchFamily="2" charset="-78"/>
              </a:rPr>
              <a:t> تهدف الملاحظة إلى جمع معلومات وصفية حول السلوكيات والتفاعلات والأحداث، وبالتالي فهم أعمق للظواهر المدروسة.</a:t>
            </a:r>
          </a:p>
          <a:p>
            <a:pPr algn="r" rtl="1"/>
            <a:endParaRPr lang="ar-DZ" dirty="0" smtClean="0">
              <a:latin typeface="Sakkal Majalla" pitchFamily="2" charset="-78"/>
              <a:cs typeface="Sakkal Majalla" pitchFamily="2" charset="-78"/>
            </a:endParaRPr>
          </a:p>
          <a:p>
            <a:endParaRPr lang="fr-FR" dirty="0"/>
          </a:p>
        </p:txBody>
      </p:sp>
      <p:pic>
        <p:nvPicPr>
          <p:cNvPr id="23554" name="Picture 2" descr="4 الملاحظة العلمية كأداة لجمع البيانات"/>
          <p:cNvPicPr>
            <a:picLocks noChangeAspect="1" noChangeArrowheads="1"/>
          </p:cNvPicPr>
          <p:nvPr/>
        </p:nvPicPr>
        <p:blipFill>
          <a:blip r:embed="rId2" cstate="print"/>
          <a:srcRect/>
          <a:stretch>
            <a:fillRect/>
          </a:stretch>
        </p:blipFill>
        <p:spPr bwMode="auto">
          <a:xfrm>
            <a:off x="-36512" y="0"/>
            <a:ext cx="3384376" cy="68580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43808" y="557808"/>
            <a:ext cx="5842992" cy="1143000"/>
          </a:xfrm>
        </p:spPr>
        <p:txBody>
          <a:bodyPr>
            <a:normAutofit fontScale="90000"/>
          </a:bodyPr>
          <a:lstStyle/>
          <a:p>
            <a:r>
              <a:rPr lang="ar-DZ"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أهمية الملاحظة في البحث العلمي</a:t>
            </a:r>
            <a:r>
              <a:rPr lang="ar-DZ" b="1" dirty="0" smtClean="0">
                <a:latin typeface="Sakkal Majalla" pitchFamily="2" charset="-78"/>
                <a:cs typeface="Sakkal Majalla" pitchFamily="2" charset="-78"/>
              </a:rPr>
              <a:t/>
            </a:r>
            <a:br>
              <a:rPr lang="ar-DZ" b="1" dirty="0" smtClean="0">
                <a:latin typeface="Sakkal Majalla" pitchFamily="2" charset="-78"/>
                <a:cs typeface="Sakkal Majalla" pitchFamily="2" charset="-78"/>
              </a:rPr>
            </a:br>
            <a:endParaRPr lang="fr-FR" dirty="0"/>
          </a:p>
        </p:txBody>
      </p:sp>
      <p:sp>
        <p:nvSpPr>
          <p:cNvPr id="3" name="Espace réservé du contenu 2"/>
          <p:cNvSpPr>
            <a:spLocks noGrp="1"/>
          </p:cNvSpPr>
          <p:nvPr>
            <p:ph idx="1"/>
          </p:nvPr>
        </p:nvSpPr>
        <p:spPr>
          <a:xfrm>
            <a:off x="457200" y="2276872"/>
            <a:ext cx="8229600" cy="3849291"/>
          </a:xfrm>
        </p:spPr>
        <p:txBody>
          <a:bodyPr>
            <a:normAutofit fontScale="92500" lnSpcReduction="20000"/>
          </a:bodyPr>
          <a:lstStyle/>
          <a:p>
            <a:pPr algn="just" rtl="1">
              <a:buFont typeface="Wingdings" pitchFamily="2" charset="2"/>
              <a:buChar char="q"/>
            </a:pPr>
            <a:r>
              <a:rPr lang="ar-DZ" b="1" dirty="0" smtClean="0">
                <a:latin typeface="Sakkal Majalla" pitchFamily="2" charset="-78"/>
                <a:cs typeface="Sakkal Majalla" pitchFamily="2" charset="-78"/>
              </a:rPr>
              <a:t>دراسة </a:t>
            </a:r>
            <a:r>
              <a:rPr lang="ar-DZ" b="1" dirty="0" smtClean="0">
                <a:latin typeface="Sakkal Majalla" pitchFamily="2" charset="-78"/>
                <a:cs typeface="Sakkal Majalla" pitchFamily="2" charset="-78"/>
              </a:rPr>
              <a:t>السلوك الطبيعي:</a:t>
            </a:r>
            <a:r>
              <a:rPr lang="ar-DZ" dirty="0" smtClean="0">
                <a:latin typeface="Sakkal Majalla" pitchFamily="2" charset="-78"/>
                <a:cs typeface="Sakkal Majalla" pitchFamily="2" charset="-78"/>
              </a:rPr>
              <a:t> تسمح الملاحظة بدراسة السلوك كما يحدث في الواقع، دون تدخل من الباحث.</a:t>
            </a:r>
          </a:p>
          <a:p>
            <a:pPr algn="just" rtl="1">
              <a:buFont typeface="Wingdings" pitchFamily="2" charset="2"/>
              <a:buChar char="q"/>
            </a:pPr>
            <a:r>
              <a:rPr lang="ar-DZ" b="1" dirty="0" smtClean="0">
                <a:latin typeface="Sakkal Majalla" pitchFamily="2" charset="-78"/>
                <a:cs typeface="Sakkal Majalla" pitchFamily="2" charset="-78"/>
              </a:rPr>
              <a:t>اكتشاف جوانب غير متوقعة:</a:t>
            </a:r>
            <a:r>
              <a:rPr lang="ar-DZ" dirty="0" smtClean="0">
                <a:latin typeface="Sakkal Majalla" pitchFamily="2" charset="-78"/>
                <a:cs typeface="Sakkal Majalla" pitchFamily="2" charset="-78"/>
              </a:rPr>
              <a:t> يمكن للملاحظة أن تكشف عن جوانب من الظاهرة لم تكن متوقعة أو مدروسة سابقًا.</a:t>
            </a:r>
          </a:p>
          <a:p>
            <a:pPr algn="just" rtl="1">
              <a:buFont typeface="Wingdings" pitchFamily="2" charset="2"/>
              <a:buChar char="q"/>
            </a:pPr>
            <a:r>
              <a:rPr lang="ar-DZ" b="1" dirty="0" smtClean="0">
                <a:latin typeface="Sakkal Majalla" pitchFamily="2" charset="-78"/>
                <a:cs typeface="Sakkal Majalla" pitchFamily="2" charset="-78"/>
              </a:rPr>
              <a:t>تكميل أدوات البحث الأخرى:</a:t>
            </a:r>
            <a:r>
              <a:rPr lang="ar-DZ" dirty="0" smtClean="0">
                <a:latin typeface="Sakkal Majalla" pitchFamily="2" charset="-78"/>
                <a:cs typeface="Sakkal Majalla" pitchFamily="2" charset="-78"/>
              </a:rPr>
              <a:t> يمكن استخدام الملاحظة جنبًا إلى جنب مع أدوات أخرى مثل الاستبيانات والمقابلات لزيادة دقة النتائج.</a:t>
            </a:r>
          </a:p>
          <a:p>
            <a:pPr algn="just" rtl="1">
              <a:buFont typeface="Wingdings" pitchFamily="2" charset="2"/>
              <a:buChar char="q"/>
            </a:pPr>
            <a:r>
              <a:rPr lang="ar-DZ" b="1" dirty="0" smtClean="0">
                <a:latin typeface="Sakkal Majalla" pitchFamily="2" charset="-78"/>
                <a:cs typeface="Sakkal Majalla" pitchFamily="2" charset="-78"/>
              </a:rPr>
              <a:t>دراسة الظواهر التي يصعب قياسها:</a:t>
            </a:r>
            <a:r>
              <a:rPr lang="ar-DZ" dirty="0" smtClean="0">
                <a:latin typeface="Sakkal Majalla" pitchFamily="2" charset="-78"/>
                <a:cs typeface="Sakkal Majalla" pitchFamily="2" charset="-78"/>
              </a:rPr>
              <a:t> يمكن استخدام الملاحظة لدراسة الظواهر التي يصعب قياسها بطرق أخرى، مثل التفاعلات الاجتماعية المعقدة.</a:t>
            </a:r>
            <a:endParaRPr lang="fr-FR" dirty="0"/>
          </a:p>
        </p:txBody>
      </p:sp>
      <p:pic>
        <p:nvPicPr>
          <p:cNvPr id="22530" name="Picture 2" descr="8 من خصائص أسلوب الملاحظة في جمع البيانات | المدونة العربية"/>
          <p:cNvPicPr>
            <a:picLocks noChangeAspect="1" noChangeArrowheads="1"/>
          </p:cNvPicPr>
          <p:nvPr/>
        </p:nvPicPr>
        <p:blipFill>
          <a:blip r:embed="rId2" cstate="print"/>
          <a:srcRect/>
          <a:stretch>
            <a:fillRect/>
          </a:stretch>
        </p:blipFill>
        <p:spPr bwMode="auto">
          <a:xfrm>
            <a:off x="-36511" y="-27384"/>
            <a:ext cx="2592288" cy="2313484"/>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67744" y="274638"/>
            <a:ext cx="6419056" cy="1143000"/>
          </a:xfrm>
        </p:spPr>
        <p:txBody>
          <a:bodyPr>
            <a:noAutofit/>
          </a:bodyPr>
          <a:lstStyle/>
          <a:p>
            <a:pPr rtl="1"/>
            <a:r>
              <a:rPr lang="ar-DZ"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أنواع الملاحظة في البحث العلمي</a:t>
            </a:r>
            <a:br>
              <a:rPr lang="ar-DZ"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b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endParaRPr>
          </a:p>
        </p:txBody>
      </p:sp>
      <p:sp>
        <p:nvSpPr>
          <p:cNvPr id="3" name="Espace réservé du contenu 2"/>
          <p:cNvSpPr>
            <a:spLocks noGrp="1"/>
          </p:cNvSpPr>
          <p:nvPr>
            <p:ph idx="1"/>
          </p:nvPr>
        </p:nvSpPr>
        <p:spPr>
          <a:xfrm>
            <a:off x="2699792" y="1124744"/>
            <a:ext cx="5987008" cy="5001419"/>
          </a:xfrm>
        </p:spPr>
        <p:txBody>
          <a:bodyPr>
            <a:normAutofit fontScale="92500" lnSpcReduction="20000"/>
          </a:bodyPr>
          <a:lstStyle/>
          <a:p>
            <a:pPr algn="just" rtl="1">
              <a:buFont typeface="Wingdings" pitchFamily="2" charset="2"/>
              <a:buChar char="v"/>
            </a:pPr>
            <a:r>
              <a:rPr lang="ar-DZ" b="1" dirty="0" smtClean="0">
                <a:latin typeface="Sakkal Majalla" pitchFamily="2" charset="-78"/>
                <a:cs typeface="Sakkal Majalla" pitchFamily="2" charset="-78"/>
              </a:rPr>
              <a:t>الملاحظة </a:t>
            </a:r>
            <a:r>
              <a:rPr lang="ar-DZ" b="1" dirty="0" smtClean="0">
                <a:latin typeface="Sakkal Majalla" pitchFamily="2" charset="-78"/>
                <a:cs typeface="Sakkal Majalla" pitchFamily="2" charset="-78"/>
              </a:rPr>
              <a:t>المباشرة:</a:t>
            </a:r>
            <a:r>
              <a:rPr lang="ar-DZ" dirty="0" smtClean="0">
                <a:latin typeface="Sakkal Majalla" pitchFamily="2" charset="-78"/>
                <a:cs typeface="Sakkal Majalla" pitchFamily="2" charset="-78"/>
              </a:rPr>
              <a:t> يتم فيها مراقبة السلوك بشكل مباشر من قبل الباحث.</a:t>
            </a:r>
          </a:p>
          <a:p>
            <a:pPr algn="just" rtl="1">
              <a:buFont typeface="Wingdings" pitchFamily="2" charset="2"/>
              <a:buChar char="v"/>
            </a:pPr>
            <a:r>
              <a:rPr lang="ar-DZ" b="1" dirty="0" smtClean="0">
                <a:latin typeface="Sakkal Majalla" pitchFamily="2" charset="-78"/>
                <a:cs typeface="Sakkal Majalla" pitchFamily="2" charset="-78"/>
              </a:rPr>
              <a:t>الملاحظة غير المباشرة:</a:t>
            </a:r>
            <a:r>
              <a:rPr lang="ar-DZ" dirty="0" smtClean="0">
                <a:latin typeface="Sakkal Majalla" pitchFamily="2" charset="-78"/>
                <a:cs typeface="Sakkal Majalla" pitchFamily="2" charset="-78"/>
              </a:rPr>
              <a:t> يتم فيها استخدام أدوات مثل التسجيلات الصوتية أو المرئية لمراقبة السلوك.</a:t>
            </a:r>
          </a:p>
          <a:p>
            <a:pPr algn="just" rtl="1">
              <a:buFont typeface="Wingdings" pitchFamily="2" charset="2"/>
              <a:buChar char="v"/>
            </a:pPr>
            <a:r>
              <a:rPr lang="ar-DZ" b="1" dirty="0" smtClean="0">
                <a:latin typeface="Sakkal Majalla" pitchFamily="2" charset="-78"/>
                <a:cs typeface="Sakkal Majalla" pitchFamily="2" charset="-78"/>
              </a:rPr>
              <a:t>الملاحظة المشاركة:</a:t>
            </a:r>
            <a:r>
              <a:rPr lang="ar-DZ" dirty="0" smtClean="0">
                <a:latin typeface="Sakkal Majalla" pitchFamily="2" charset="-78"/>
                <a:cs typeface="Sakkal Majalla" pitchFamily="2" charset="-78"/>
              </a:rPr>
              <a:t> يشارك الباحث في النشاط الذي يتم ملاحظته.</a:t>
            </a:r>
          </a:p>
          <a:p>
            <a:pPr algn="just" rtl="1">
              <a:buFont typeface="Wingdings" pitchFamily="2" charset="2"/>
              <a:buChar char="v"/>
            </a:pPr>
            <a:r>
              <a:rPr lang="ar-DZ" b="1" dirty="0" smtClean="0">
                <a:latin typeface="Sakkal Majalla" pitchFamily="2" charset="-78"/>
                <a:cs typeface="Sakkal Majalla" pitchFamily="2" charset="-78"/>
              </a:rPr>
              <a:t>الملاحظة غير المشاركة:</a:t>
            </a:r>
            <a:r>
              <a:rPr lang="ar-DZ" dirty="0" smtClean="0">
                <a:latin typeface="Sakkal Majalla" pitchFamily="2" charset="-78"/>
                <a:cs typeface="Sakkal Majalla" pitchFamily="2" charset="-78"/>
              </a:rPr>
              <a:t> يراقب الباحث السلوك من مسافة دون التفاعل مع المشاركين.</a:t>
            </a:r>
          </a:p>
          <a:p>
            <a:pPr algn="just" rtl="1">
              <a:buFont typeface="Wingdings" pitchFamily="2" charset="2"/>
              <a:buChar char="v"/>
            </a:pPr>
            <a:r>
              <a:rPr lang="ar-DZ" b="1" dirty="0" smtClean="0">
                <a:latin typeface="Sakkal Majalla" pitchFamily="2" charset="-78"/>
                <a:cs typeface="Sakkal Majalla" pitchFamily="2" charset="-78"/>
              </a:rPr>
              <a:t>الملاحظة الهيكلية:</a:t>
            </a:r>
            <a:r>
              <a:rPr lang="ar-DZ" dirty="0" smtClean="0">
                <a:latin typeface="Sakkal Majalla" pitchFamily="2" charset="-78"/>
                <a:cs typeface="Sakkal Majalla" pitchFamily="2" charset="-78"/>
              </a:rPr>
              <a:t> يتم تحديد سلوكيات معينة لملاحظتها بشكل مسبق.</a:t>
            </a:r>
          </a:p>
          <a:p>
            <a:pPr algn="just" rtl="1">
              <a:buFont typeface="Wingdings" pitchFamily="2" charset="2"/>
              <a:buChar char="v"/>
            </a:pPr>
            <a:r>
              <a:rPr lang="ar-DZ" b="1" dirty="0" smtClean="0">
                <a:latin typeface="Sakkal Majalla" pitchFamily="2" charset="-78"/>
                <a:cs typeface="Sakkal Majalla" pitchFamily="2" charset="-78"/>
              </a:rPr>
              <a:t>الملاحظة غير الهيكلية:</a:t>
            </a:r>
            <a:r>
              <a:rPr lang="ar-DZ" dirty="0" smtClean="0">
                <a:latin typeface="Sakkal Majalla" pitchFamily="2" charset="-78"/>
                <a:cs typeface="Sakkal Majalla" pitchFamily="2" charset="-78"/>
              </a:rPr>
              <a:t> يتم تسجيل جميع السلوكيات التي تحدث.</a:t>
            </a:r>
          </a:p>
          <a:p>
            <a:endParaRPr lang="fr-FR" dirty="0"/>
          </a:p>
        </p:txBody>
      </p:sp>
      <p:pic>
        <p:nvPicPr>
          <p:cNvPr id="21506" name="Picture 2" descr="مهارات الملاحظة Observation Skills : تعريفها، أمثلة عنها، طرق تحسينها ! -  https://abinsight.net/"/>
          <p:cNvPicPr>
            <a:picLocks noChangeAspect="1" noChangeArrowheads="1"/>
          </p:cNvPicPr>
          <p:nvPr/>
        </p:nvPicPr>
        <p:blipFill>
          <a:blip r:embed="rId2" cstate="print"/>
          <a:srcRect/>
          <a:stretch>
            <a:fillRect/>
          </a:stretch>
        </p:blipFill>
        <p:spPr bwMode="auto">
          <a:xfrm>
            <a:off x="-36511" y="0"/>
            <a:ext cx="2592288" cy="6885384"/>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99792" y="274638"/>
            <a:ext cx="5987008" cy="1143000"/>
          </a:xfrm>
        </p:spPr>
        <p:txBody>
          <a:bodyPr>
            <a:normAutofit fontScale="90000"/>
          </a:bodyPr>
          <a:lstStyle/>
          <a:p>
            <a:r>
              <a:rPr lang="ar-DZ"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خطوات إجراء الملاحظة</a:t>
            </a:r>
            <a:r>
              <a:rPr lang="ar-DZ" b="1" dirty="0" smtClean="0"/>
              <a:t/>
            </a:r>
            <a:br>
              <a:rPr lang="ar-DZ" b="1" dirty="0" smtClean="0"/>
            </a:br>
            <a:endParaRPr lang="fr-FR" dirty="0"/>
          </a:p>
        </p:txBody>
      </p:sp>
      <p:sp>
        <p:nvSpPr>
          <p:cNvPr id="3" name="Espace réservé du contenu 2"/>
          <p:cNvSpPr>
            <a:spLocks noGrp="1"/>
          </p:cNvSpPr>
          <p:nvPr>
            <p:ph idx="1"/>
          </p:nvPr>
        </p:nvSpPr>
        <p:spPr>
          <a:xfrm>
            <a:off x="457200" y="1855365"/>
            <a:ext cx="8229600" cy="4525963"/>
          </a:xfrm>
        </p:spPr>
        <p:txBody>
          <a:bodyPr>
            <a:normAutofit fontScale="92500"/>
          </a:bodyPr>
          <a:lstStyle/>
          <a:p>
            <a:pPr algn="just" rtl="1">
              <a:buFont typeface="Wingdings" pitchFamily="2" charset="2"/>
              <a:buChar char="§"/>
            </a:pPr>
            <a:r>
              <a:rPr lang="ar-DZ" b="1" dirty="0" smtClean="0">
                <a:latin typeface="Sakkal Majalla" pitchFamily="2" charset="-78"/>
                <a:cs typeface="Sakkal Majalla" pitchFamily="2" charset="-78"/>
              </a:rPr>
              <a:t>تحديد </a:t>
            </a:r>
            <a:r>
              <a:rPr lang="ar-DZ" b="1" dirty="0" smtClean="0">
                <a:latin typeface="Sakkal Majalla" pitchFamily="2" charset="-78"/>
                <a:cs typeface="Sakkal Majalla" pitchFamily="2" charset="-78"/>
              </a:rPr>
              <a:t>هدف الملاحظة:</a:t>
            </a:r>
            <a:r>
              <a:rPr lang="ar-DZ" dirty="0" smtClean="0">
                <a:latin typeface="Sakkal Majalla" pitchFamily="2" charset="-78"/>
                <a:cs typeface="Sakkal Majalla" pitchFamily="2" charset="-78"/>
              </a:rPr>
              <a:t> ما هي السلوكيات أو الظواهر التي تريد </a:t>
            </a:r>
            <a:r>
              <a:rPr lang="ar-DZ" dirty="0" err="1" smtClean="0">
                <a:latin typeface="Sakkal Majalla" pitchFamily="2" charset="-78"/>
                <a:cs typeface="Sakkal Majalla" pitchFamily="2" charset="-78"/>
              </a:rPr>
              <a:t>ملاحظتها؟</a:t>
            </a:r>
            <a:endParaRPr lang="ar-DZ" dirty="0" smtClean="0">
              <a:latin typeface="Sakkal Majalla" pitchFamily="2" charset="-78"/>
              <a:cs typeface="Sakkal Majalla" pitchFamily="2" charset="-78"/>
            </a:endParaRPr>
          </a:p>
          <a:p>
            <a:pPr algn="just" rtl="1">
              <a:buFont typeface="Wingdings" pitchFamily="2" charset="2"/>
              <a:buChar char="§"/>
            </a:pPr>
            <a:r>
              <a:rPr lang="ar-DZ" b="1" dirty="0" smtClean="0">
                <a:latin typeface="Sakkal Majalla" pitchFamily="2" charset="-78"/>
                <a:cs typeface="Sakkal Majalla" pitchFamily="2" charset="-78"/>
              </a:rPr>
              <a:t>اختيار موقع الملاحظة:</a:t>
            </a:r>
            <a:r>
              <a:rPr lang="ar-DZ" dirty="0" smtClean="0">
                <a:latin typeface="Sakkal Majalla" pitchFamily="2" charset="-78"/>
                <a:cs typeface="Sakkal Majalla" pitchFamily="2" charset="-78"/>
              </a:rPr>
              <a:t> أين ستجري </a:t>
            </a:r>
            <a:r>
              <a:rPr lang="ar-DZ" dirty="0" err="1" smtClean="0">
                <a:latin typeface="Sakkal Majalla" pitchFamily="2" charset="-78"/>
                <a:cs typeface="Sakkal Majalla" pitchFamily="2" charset="-78"/>
              </a:rPr>
              <a:t>الملاحظة؟</a:t>
            </a:r>
            <a:endParaRPr lang="ar-DZ" dirty="0" smtClean="0">
              <a:latin typeface="Sakkal Majalla" pitchFamily="2" charset="-78"/>
              <a:cs typeface="Sakkal Majalla" pitchFamily="2" charset="-78"/>
            </a:endParaRPr>
          </a:p>
          <a:p>
            <a:pPr algn="just" rtl="1">
              <a:buFont typeface="Wingdings" pitchFamily="2" charset="2"/>
              <a:buChar char="§"/>
            </a:pPr>
            <a:r>
              <a:rPr lang="ar-DZ" b="1" dirty="0" smtClean="0">
                <a:latin typeface="Sakkal Majalla" pitchFamily="2" charset="-78"/>
                <a:cs typeface="Sakkal Majalla" pitchFamily="2" charset="-78"/>
              </a:rPr>
              <a:t>تحديد طريقة التسجيل:</a:t>
            </a:r>
            <a:r>
              <a:rPr lang="ar-DZ" dirty="0" smtClean="0">
                <a:latin typeface="Sakkal Majalla" pitchFamily="2" charset="-78"/>
                <a:cs typeface="Sakkal Majalla" pitchFamily="2" charset="-78"/>
              </a:rPr>
              <a:t> كيف ستقوم بتسجيل </a:t>
            </a:r>
            <a:r>
              <a:rPr lang="ar-DZ" dirty="0" err="1" smtClean="0">
                <a:latin typeface="Sakkal Majalla" pitchFamily="2" charset="-78"/>
                <a:cs typeface="Sakkal Majalla" pitchFamily="2" charset="-78"/>
              </a:rPr>
              <a:t>الملاحظات؟</a:t>
            </a:r>
            <a:r>
              <a:rPr lang="ar-DZ" dirty="0" smtClean="0">
                <a:latin typeface="Sakkal Majalla" pitchFamily="2" charset="-78"/>
                <a:cs typeface="Sakkal Majalla" pitchFamily="2" charset="-78"/>
              </a:rPr>
              <a:t> (ملاحظات مكتوبة، تسجيلات صوتية، فيديو، </a:t>
            </a:r>
            <a:r>
              <a:rPr lang="ar-DZ" dirty="0" err="1" smtClean="0">
                <a:latin typeface="Sakkal Majalla" pitchFamily="2" charset="-78"/>
                <a:cs typeface="Sakkal Majalla" pitchFamily="2" charset="-78"/>
              </a:rPr>
              <a:t>إلخ)</a:t>
            </a:r>
            <a:endParaRPr lang="ar-DZ" dirty="0" smtClean="0">
              <a:latin typeface="Sakkal Majalla" pitchFamily="2" charset="-78"/>
              <a:cs typeface="Sakkal Majalla" pitchFamily="2" charset="-78"/>
            </a:endParaRPr>
          </a:p>
          <a:p>
            <a:pPr algn="just" rtl="1">
              <a:buFont typeface="Wingdings" pitchFamily="2" charset="2"/>
              <a:buChar char="§"/>
            </a:pPr>
            <a:r>
              <a:rPr lang="ar-DZ" b="1" dirty="0" smtClean="0">
                <a:latin typeface="Sakkal Majalla" pitchFamily="2" charset="-78"/>
                <a:cs typeface="Sakkal Majalla" pitchFamily="2" charset="-78"/>
              </a:rPr>
              <a:t>تدريب المراقبين:</a:t>
            </a:r>
            <a:r>
              <a:rPr lang="ar-DZ" dirty="0" smtClean="0">
                <a:latin typeface="Sakkal Majalla" pitchFamily="2" charset="-78"/>
                <a:cs typeface="Sakkal Majalla" pitchFamily="2" charset="-78"/>
              </a:rPr>
              <a:t> إذا </a:t>
            </a:r>
            <a:r>
              <a:rPr lang="ar-DZ" dirty="0" smtClean="0">
                <a:latin typeface="Sakkal Majalla" pitchFamily="2" charset="-78"/>
                <a:cs typeface="Sakkal Majalla" pitchFamily="2" charset="-78"/>
              </a:rPr>
              <a:t>كانت الدراسة تتطلب أكثر </a:t>
            </a:r>
            <a:r>
              <a:rPr lang="ar-DZ" dirty="0" smtClean="0">
                <a:latin typeface="Sakkal Majalla" pitchFamily="2" charset="-78"/>
                <a:cs typeface="Sakkal Majalla" pitchFamily="2" charset="-78"/>
              </a:rPr>
              <a:t>من مراقب، يجب تدريبهم على نفس الطريقة.</a:t>
            </a:r>
          </a:p>
          <a:p>
            <a:pPr algn="just" rtl="1">
              <a:buFont typeface="Wingdings" pitchFamily="2" charset="2"/>
              <a:buChar char="§"/>
            </a:pPr>
            <a:r>
              <a:rPr lang="ar-DZ" b="1" dirty="0" smtClean="0">
                <a:latin typeface="Sakkal Majalla" pitchFamily="2" charset="-78"/>
                <a:cs typeface="Sakkal Majalla" pitchFamily="2" charset="-78"/>
              </a:rPr>
              <a:t>جمع البيانات:</a:t>
            </a:r>
            <a:r>
              <a:rPr lang="ar-DZ" dirty="0" smtClean="0">
                <a:latin typeface="Sakkal Majalla" pitchFamily="2" charset="-78"/>
                <a:cs typeface="Sakkal Majalla" pitchFamily="2" charset="-78"/>
              </a:rPr>
              <a:t> </a:t>
            </a:r>
            <a:r>
              <a:rPr lang="ar-DZ" dirty="0" smtClean="0">
                <a:latin typeface="Sakkal Majalla" pitchFamily="2" charset="-78"/>
                <a:cs typeface="Sakkal Majalla" pitchFamily="2" charset="-78"/>
              </a:rPr>
              <a:t>تسجيل </a:t>
            </a:r>
            <a:r>
              <a:rPr lang="ar-DZ" dirty="0" smtClean="0">
                <a:latin typeface="Sakkal Majalla" pitchFamily="2" charset="-78"/>
                <a:cs typeface="Sakkal Majalla" pitchFamily="2" charset="-78"/>
              </a:rPr>
              <a:t>الملاحظات بشكل دقيق ومنظم.</a:t>
            </a:r>
          </a:p>
          <a:p>
            <a:pPr algn="just" rtl="1">
              <a:buFont typeface="Wingdings" pitchFamily="2" charset="2"/>
              <a:buChar char="§"/>
            </a:pPr>
            <a:r>
              <a:rPr lang="ar-DZ" b="1" dirty="0" smtClean="0">
                <a:latin typeface="Sakkal Majalla" pitchFamily="2" charset="-78"/>
                <a:cs typeface="Sakkal Majalla" pitchFamily="2" charset="-78"/>
              </a:rPr>
              <a:t>تحليل البيانات:</a:t>
            </a:r>
            <a:r>
              <a:rPr lang="ar-DZ" dirty="0" smtClean="0">
                <a:latin typeface="Sakkal Majalla" pitchFamily="2" charset="-78"/>
                <a:cs typeface="Sakkal Majalla" pitchFamily="2" charset="-78"/>
              </a:rPr>
              <a:t> </a:t>
            </a:r>
            <a:r>
              <a:rPr lang="ar-DZ" dirty="0" smtClean="0">
                <a:latin typeface="Sakkal Majalla" pitchFamily="2" charset="-78"/>
                <a:cs typeface="Sakkal Majalla" pitchFamily="2" charset="-78"/>
              </a:rPr>
              <a:t>تنظيم </a:t>
            </a:r>
            <a:r>
              <a:rPr lang="ar-DZ" dirty="0" smtClean="0">
                <a:latin typeface="Sakkal Majalla" pitchFamily="2" charset="-78"/>
                <a:cs typeface="Sakkal Majalla" pitchFamily="2" charset="-78"/>
              </a:rPr>
              <a:t>وتفسير البيانات </a:t>
            </a:r>
            <a:r>
              <a:rPr lang="ar-DZ" dirty="0" smtClean="0">
                <a:latin typeface="Sakkal Majalla" pitchFamily="2" charset="-78"/>
                <a:cs typeface="Sakkal Majalla" pitchFamily="2" charset="-78"/>
              </a:rPr>
              <a:t>المجمعة.</a:t>
            </a:r>
            <a:endParaRPr lang="ar-DZ" dirty="0" smtClean="0">
              <a:latin typeface="Sakkal Majalla" pitchFamily="2" charset="-78"/>
              <a:cs typeface="Sakkal Majalla" pitchFamily="2" charset="-78"/>
            </a:endParaRPr>
          </a:p>
          <a:p>
            <a:endParaRPr lang="fr-FR" dirty="0"/>
          </a:p>
        </p:txBody>
      </p:sp>
      <p:pic>
        <p:nvPicPr>
          <p:cNvPr id="20482" name="Picture 2" descr="قوة الملاحظة: ما هي هذه المهارة وكيف أطورها؟"/>
          <p:cNvPicPr>
            <a:picLocks noChangeAspect="1" noChangeArrowheads="1"/>
          </p:cNvPicPr>
          <p:nvPr/>
        </p:nvPicPr>
        <p:blipFill>
          <a:blip r:embed="rId2" cstate="print"/>
          <a:srcRect/>
          <a:stretch>
            <a:fillRect/>
          </a:stretch>
        </p:blipFill>
        <p:spPr bwMode="auto">
          <a:xfrm>
            <a:off x="-36512" y="-1"/>
            <a:ext cx="3528392" cy="1844825"/>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مزايا وعيوب كل أداة من أدوات البحث العلمي</a:t>
            </a:r>
            <a:endParaRPr lang="fr-FR" sz="3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endParaRPr>
          </a:p>
        </p:txBody>
      </p:sp>
      <p:graphicFrame>
        <p:nvGraphicFramePr>
          <p:cNvPr id="4" name="Espace réservé du contenu 3"/>
          <p:cNvGraphicFramePr>
            <a:graphicFrameLocks noGrp="1"/>
          </p:cNvGraphicFramePr>
          <p:nvPr>
            <p:ph idx="1"/>
          </p:nvPr>
        </p:nvGraphicFramePr>
        <p:xfrm>
          <a:off x="457200" y="1600200"/>
          <a:ext cx="8229600" cy="4493097"/>
        </p:xfrm>
        <a:graphic>
          <a:graphicData uri="http://schemas.openxmlformats.org/drawingml/2006/table">
            <a:tbl>
              <a:tblPr firstRow="1" bandRow="1">
                <a:tableStyleId>{5C22544A-7EE6-4342-B048-85BDC9FD1C3A}</a:tableStyleId>
              </a:tblPr>
              <a:tblGrid>
                <a:gridCol w="3466728"/>
                <a:gridCol w="3024336"/>
                <a:gridCol w="1738536"/>
              </a:tblGrid>
              <a:tr h="712320">
                <a:tc>
                  <a:txBody>
                    <a:bodyPr/>
                    <a:lstStyle/>
                    <a:p>
                      <a:pPr algn="r" rtl="1"/>
                      <a:r>
                        <a:rPr lang="ar-DZ" sz="2000" dirty="0" smtClean="0">
                          <a:latin typeface="Sakkal Majalla" pitchFamily="2" charset="-78"/>
                          <a:cs typeface="Sakkal Majalla" pitchFamily="2" charset="-78"/>
                        </a:rPr>
                        <a:t>العيوب </a:t>
                      </a:r>
                      <a:endParaRPr lang="ar-DZ" sz="2000" dirty="0">
                        <a:latin typeface="Sakkal Majalla" pitchFamily="2" charset="-78"/>
                        <a:cs typeface="Sakkal Majalla" pitchFamily="2" charset="-78"/>
                      </a:endParaRPr>
                    </a:p>
                  </a:txBody>
                  <a:tcPr anchor="ctr"/>
                </a:tc>
                <a:tc>
                  <a:txBody>
                    <a:bodyPr/>
                    <a:lstStyle/>
                    <a:p>
                      <a:pPr algn="r" rtl="1"/>
                      <a:r>
                        <a:rPr lang="ar-DZ" sz="2000" dirty="0">
                          <a:latin typeface="Sakkal Majalla" pitchFamily="2" charset="-78"/>
                          <a:cs typeface="Sakkal Majalla" pitchFamily="2" charset="-78"/>
                        </a:rPr>
                        <a:t>المزايا</a:t>
                      </a:r>
                    </a:p>
                  </a:txBody>
                  <a:tcPr anchor="ctr"/>
                </a:tc>
                <a:tc>
                  <a:txBody>
                    <a:bodyPr/>
                    <a:lstStyle/>
                    <a:p>
                      <a:pPr algn="r" rtl="1"/>
                      <a:r>
                        <a:rPr lang="ar-DZ" sz="2000" dirty="0" smtClean="0">
                          <a:latin typeface="Sakkal Majalla" pitchFamily="2" charset="-78"/>
                          <a:cs typeface="Sakkal Majalla" pitchFamily="2" charset="-78"/>
                        </a:rPr>
                        <a:t>الأداة</a:t>
                      </a:r>
                      <a:endParaRPr lang="ar-DZ" sz="2000" dirty="0">
                        <a:latin typeface="Sakkal Majalla" pitchFamily="2" charset="-78"/>
                        <a:cs typeface="Sakkal Majalla" pitchFamily="2" charset="-78"/>
                      </a:endParaRPr>
                    </a:p>
                  </a:txBody>
                  <a:tcPr anchor="ctr"/>
                </a:tc>
              </a:tr>
              <a:tr h="1260259">
                <a:tc>
                  <a:txBody>
                    <a:bodyPr/>
                    <a:lstStyle/>
                    <a:p>
                      <a:pPr marL="0" algn="just" defTabSz="914400" rtl="1" eaLnBrk="1" latinLnBrk="0" hangingPunct="1"/>
                      <a:r>
                        <a:rPr lang="ar-DZ" sz="2000" kern="1200" dirty="0" smtClean="0">
                          <a:solidFill>
                            <a:schemeClr val="dk1"/>
                          </a:solidFill>
                          <a:latin typeface="Sakkal Majalla" pitchFamily="2" charset="-78"/>
                          <a:ea typeface="+mn-ea"/>
                          <a:cs typeface="Sakkal Majalla" pitchFamily="2" charset="-78"/>
                        </a:rPr>
                        <a:t>صعوبة الحصول على إجابات مفصلة، احتمال وجود تحيز في الإجابات</a:t>
                      </a:r>
                      <a:endParaRPr lang="fr-FR" sz="2000" kern="1200" dirty="0" smtClean="0">
                        <a:solidFill>
                          <a:schemeClr val="dk1"/>
                        </a:solidFill>
                        <a:latin typeface="Sakkal Majalla" pitchFamily="2" charset="-78"/>
                        <a:ea typeface="+mn-ea"/>
                        <a:cs typeface="Sakkal Majalla" pitchFamily="2" charset="-78"/>
                      </a:endParaRPr>
                    </a:p>
                  </a:txBody>
                  <a:tcPr/>
                </a:tc>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000" kern="1200" dirty="0" smtClean="0">
                          <a:solidFill>
                            <a:schemeClr val="dk1"/>
                          </a:solidFill>
                          <a:latin typeface="Sakkal Majalla" pitchFamily="2" charset="-78"/>
                          <a:ea typeface="+mn-ea"/>
                          <a:cs typeface="Sakkal Majalla" pitchFamily="2" charset="-78"/>
                        </a:rPr>
                        <a:t> سرعة جمع البيانات، تغطية نطاق واسع</a:t>
                      </a:r>
                      <a:endParaRPr lang="fr-FR" sz="2000" kern="1200" dirty="0" smtClean="0">
                        <a:solidFill>
                          <a:schemeClr val="dk1"/>
                        </a:solidFill>
                        <a:latin typeface="Sakkal Majalla" pitchFamily="2" charset="-78"/>
                        <a:ea typeface="+mn-ea"/>
                        <a:cs typeface="Sakkal Majalla" pitchFamily="2" charset="-78"/>
                      </a:endParaRPr>
                    </a:p>
                  </a:txBody>
                  <a:tcPr/>
                </a:tc>
                <a:tc>
                  <a:txBody>
                    <a:bodyPr/>
                    <a:lstStyle/>
                    <a:p>
                      <a:pPr marL="0" algn="just" defTabSz="914400" rtl="1" eaLnBrk="1" latinLnBrk="0" hangingPunct="1"/>
                      <a:r>
                        <a:rPr lang="ar-DZ" sz="2000" kern="1200" dirty="0" smtClean="0">
                          <a:solidFill>
                            <a:schemeClr val="dk1"/>
                          </a:solidFill>
                          <a:latin typeface="Sakkal Majalla" pitchFamily="2" charset="-78"/>
                          <a:ea typeface="+mn-ea"/>
                          <a:cs typeface="Sakkal Majalla" pitchFamily="2" charset="-78"/>
                        </a:rPr>
                        <a:t>الاستبيان</a:t>
                      </a:r>
                      <a:endParaRPr lang="fr-FR" sz="2000" kern="1200" dirty="0" smtClean="0">
                        <a:solidFill>
                          <a:schemeClr val="dk1"/>
                        </a:solidFill>
                        <a:latin typeface="Sakkal Majalla" pitchFamily="2" charset="-78"/>
                        <a:ea typeface="+mn-ea"/>
                        <a:cs typeface="Sakkal Majalla" pitchFamily="2" charset="-78"/>
                      </a:endParaRPr>
                    </a:p>
                  </a:txBody>
                  <a:tcPr/>
                </a:tc>
              </a:tr>
              <a:tr h="1260259">
                <a:tc>
                  <a:txBody>
                    <a:bodyPr/>
                    <a:lstStyle/>
                    <a:p>
                      <a:pPr marL="0" algn="just" defTabSz="914400" rtl="1" eaLnBrk="1" latinLnBrk="0" hangingPunct="1"/>
                      <a:r>
                        <a:rPr lang="ar-DZ" sz="2000" kern="1200" dirty="0" err="1" smtClean="0">
                          <a:solidFill>
                            <a:schemeClr val="dk1"/>
                          </a:solidFill>
                          <a:latin typeface="Sakkal Majalla" pitchFamily="2" charset="-78"/>
                          <a:ea typeface="+mn-ea"/>
                          <a:cs typeface="Sakkal Majalla" pitchFamily="2" charset="-78"/>
                        </a:rPr>
                        <a:t>ستهلاك</a:t>
                      </a:r>
                      <a:r>
                        <a:rPr lang="ar-DZ" sz="2000" kern="1200" dirty="0" smtClean="0">
                          <a:solidFill>
                            <a:schemeClr val="dk1"/>
                          </a:solidFill>
                          <a:latin typeface="Sakkal Majalla" pitchFamily="2" charset="-78"/>
                          <a:ea typeface="+mn-ea"/>
                          <a:cs typeface="Sakkal Majalla" pitchFamily="2" charset="-78"/>
                        </a:rPr>
                        <a:t> وقت وجهد، احتمال تأثير الباحث على المشارك</a:t>
                      </a:r>
                      <a:endParaRPr lang="fr-FR" sz="2000" kern="1200" dirty="0" smtClean="0">
                        <a:solidFill>
                          <a:schemeClr val="dk1"/>
                        </a:solidFill>
                        <a:latin typeface="Sakkal Majalla" pitchFamily="2" charset="-78"/>
                        <a:ea typeface="+mn-ea"/>
                        <a:cs typeface="Sakkal Majalla" pitchFamily="2" charset="-78"/>
                      </a:endParaRPr>
                    </a:p>
                  </a:txBody>
                  <a:tcPr/>
                </a:tc>
                <a:tc>
                  <a:txBody>
                    <a:bodyPr/>
                    <a:lstStyle/>
                    <a:p>
                      <a:pPr marL="0" algn="just" defTabSz="914400" rtl="1" eaLnBrk="1" latinLnBrk="0" hangingPunct="1"/>
                      <a:r>
                        <a:rPr lang="ar-DZ" sz="2000" kern="1200" dirty="0" smtClean="0">
                          <a:solidFill>
                            <a:schemeClr val="dk1"/>
                          </a:solidFill>
                          <a:latin typeface="Sakkal Majalla" pitchFamily="2" charset="-78"/>
                          <a:ea typeface="+mn-ea"/>
                          <a:cs typeface="Sakkal Majalla" pitchFamily="2" charset="-78"/>
                        </a:rPr>
                        <a:t>فهم أعمق للآراء والوجهات نظر، مرونة في طرح الأسئلة</a:t>
                      </a:r>
                      <a:endParaRPr lang="fr-FR" sz="2000" kern="1200" dirty="0" smtClean="0">
                        <a:solidFill>
                          <a:schemeClr val="dk1"/>
                        </a:solidFill>
                        <a:latin typeface="Sakkal Majalla" pitchFamily="2" charset="-78"/>
                        <a:ea typeface="+mn-ea"/>
                        <a:cs typeface="Sakkal Majalla" pitchFamily="2" charset="-78"/>
                      </a:endParaRPr>
                    </a:p>
                  </a:txBody>
                  <a:tcPr/>
                </a:tc>
                <a:tc>
                  <a:txBody>
                    <a:bodyPr/>
                    <a:lstStyle/>
                    <a:p>
                      <a:pPr marL="0" algn="just" defTabSz="914400" rtl="1" eaLnBrk="1" latinLnBrk="0" hangingPunct="1"/>
                      <a:r>
                        <a:rPr lang="ar-DZ" sz="2000" kern="1200" dirty="0" smtClean="0">
                          <a:solidFill>
                            <a:schemeClr val="dk1"/>
                          </a:solidFill>
                          <a:latin typeface="Sakkal Majalla" pitchFamily="2" charset="-78"/>
                          <a:ea typeface="+mn-ea"/>
                          <a:cs typeface="Sakkal Majalla" pitchFamily="2" charset="-78"/>
                        </a:rPr>
                        <a:t>المقابلة</a:t>
                      </a:r>
                      <a:endParaRPr lang="fr-FR" sz="2000" kern="1200" dirty="0" smtClean="0">
                        <a:solidFill>
                          <a:schemeClr val="dk1"/>
                        </a:solidFill>
                        <a:latin typeface="Sakkal Majalla" pitchFamily="2" charset="-78"/>
                        <a:ea typeface="+mn-ea"/>
                        <a:cs typeface="Sakkal Majalla" pitchFamily="2" charset="-78"/>
                      </a:endParaRPr>
                    </a:p>
                  </a:txBody>
                  <a:tcPr/>
                </a:tc>
              </a:tr>
              <a:tr h="1260259">
                <a:tc>
                  <a:txBody>
                    <a:bodyPr/>
                    <a:lstStyle/>
                    <a:p>
                      <a:pPr algn="just" rtl="1"/>
                      <a:r>
                        <a:rPr lang="ar-DZ" sz="2000" kern="1200" dirty="0" smtClean="0">
                          <a:solidFill>
                            <a:schemeClr val="dk1"/>
                          </a:solidFill>
                          <a:latin typeface="Sakkal Majalla" pitchFamily="2" charset="-78"/>
                          <a:ea typeface="+mn-ea"/>
                          <a:cs typeface="Sakkal Majalla" pitchFamily="2" charset="-78"/>
                        </a:rPr>
                        <a:t>صعوبة التحكم في المتغيرات، احتمال تحيز المراقب</a:t>
                      </a:r>
                      <a:endParaRPr lang="fr-FR" sz="2000" kern="1200" dirty="0" smtClean="0">
                        <a:solidFill>
                          <a:schemeClr val="dk1"/>
                        </a:solidFill>
                        <a:latin typeface="Sakkal Majalla" pitchFamily="2" charset="-78"/>
                        <a:ea typeface="+mn-ea"/>
                        <a:cs typeface="Sakkal Majalla" pitchFamily="2" charset="-78"/>
                      </a:endParaRPr>
                    </a:p>
                  </a:txBody>
                  <a:tcPr/>
                </a:tc>
                <a:tc>
                  <a:txBody>
                    <a:bodyPr/>
                    <a:lstStyle/>
                    <a:p>
                      <a:pPr algn="just" rtl="1"/>
                      <a:r>
                        <a:rPr lang="ar-DZ" sz="2000" kern="1200" dirty="0" smtClean="0">
                          <a:solidFill>
                            <a:schemeClr val="dk1"/>
                          </a:solidFill>
                          <a:latin typeface="Sakkal Majalla" pitchFamily="2" charset="-78"/>
                          <a:ea typeface="+mn-ea"/>
                          <a:cs typeface="Sakkal Majalla" pitchFamily="2" charset="-78"/>
                        </a:rPr>
                        <a:t>طبيعية البيانات، اكتشاف جوانب غير متوقعة</a:t>
                      </a:r>
                      <a:endParaRPr lang="fr-FR" sz="2000" kern="1200" dirty="0" smtClean="0">
                        <a:solidFill>
                          <a:schemeClr val="dk1"/>
                        </a:solidFill>
                        <a:latin typeface="Sakkal Majalla" pitchFamily="2" charset="-78"/>
                        <a:ea typeface="+mn-ea"/>
                        <a:cs typeface="Sakkal Majalla" pitchFamily="2" charset="-78"/>
                      </a:endParaRPr>
                    </a:p>
                  </a:txBody>
                  <a:tcPr/>
                </a:tc>
                <a:tc>
                  <a:txBody>
                    <a:bodyPr/>
                    <a:lstStyle/>
                    <a:p>
                      <a:pPr algn="just" rtl="1"/>
                      <a:r>
                        <a:rPr lang="ar-DZ" sz="2000" kern="1200" dirty="0" smtClean="0">
                          <a:solidFill>
                            <a:schemeClr val="dk1"/>
                          </a:solidFill>
                          <a:latin typeface="Sakkal Majalla" pitchFamily="2" charset="-78"/>
                          <a:ea typeface="+mn-ea"/>
                          <a:cs typeface="Sakkal Majalla" pitchFamily="2" charset="-78"/>
                        </a:rPr>
                        <a:t>الملاحظة</a:t>
                      </a:r>
                      <a:endParaRPr lang="fr-FR" sz="2000" kern="1200" dirty="0" smtClean="0">
                        <a:solidFill>
                          <a:schemeClr val="dk1"/>
                        </a:solidFill>
                        <a:latin typeface="Sakkal Majalla" pitchFamily="2" charset="-78"/>
                        <a:ea typeface="+mn-ea"/>
                        <a:cs typeface="Sakkal Majalla"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4474840" cy="5505475"/>
          </a:xfrm>
        </p:spPr>
        <p:txBody>
          <a:bodyPr>
            <a:normAutofit lnSpcReduction="10000"/>
          </a:bodyPr>
          <a:lstStyle/>
          <a:p>
            <a:pPr algn="ctr" rtl="1">
              <a:buNone/>
            </a:pPr>
            <a:r>
              <a:rPr lang="ar-DZ" sz="3600" dirty="0" smtClean="0">
                <a:latin typeface="Sakkal Majalla" pitchFamily="2" charset="-78"/>
                <a:cs typeface="Sakkal Majalla" pitchFamily="2" charset="-78"/>
              </a:rPr>
              <a:t>البحث العلمي قائم على عدة أدوات وهم أدوات يتم الاعتماد عليهم من قبل الباحث لنجاح بحثه </a:t>
            </a:r>
            <a:r>
              <a:rPr lang="ar-DZ" sz="3600" dirty="0" err="1" smtClean="0">
                <a:latin typeface="Sakkal Majalla" pitchFamily="2" charset="-78"/>
                <a:cs typeface="Sakkal Majalla" pitchFamily="2" charset="-78"/>
              </a:rPr>
              <a:t>واخراج</a:t>
            </a:r>
            <a:r>
              <a:rPr lang="ar-DZ" sz="3600" dirty="0" smtClean="0">
                <a:latin typeface="Sakkal Majalla" pitchFamily="2" charset="-78"/>
                <a:cs typeface="Sakkal Majalla" pitchFamily="2" charset="-78"/>
              </a:rPr>
              <a:t> نتائج اكثر مصداقية </a:t>
            </a:r>
            <a:r>
              <a:rPr lang="ar-DZ" sz="3600" dirty="0" err="1" smtClean="0">
                <a:latin typeface="Sakkal Majalla" pitchFamily="2" charset="-78"/>
                <a:cs typeface="Sakkal Majalla" pitchFamily="2" charset="-78"/>
              </a:rPr>
              <a:t>واقناعا</a:t>
            </a:r>
            <a:r>
              <a:rPr lang="ar-DZ" sz="3600" dirty="0" smtClean="0">
                <a:latin typeface="Sakkal Majalla" pitchFamily="2" charset="-78"/>
                <a:cs typeface="Sakkal Majalla" pitchFamily="2" charset="-78"/>
              </a:rPr>
              <a:t> للوصول الى المعلومات وجمعها وتحليلها واكتشاف النتائج بشكل </a:t>
            </a:r>
            <a:r>
              <a:rPr lang="ar-DZ" sz="3600" dirty="0" err="1" smtClean="0">
                <a:latin typeface="Sakkal Majalla" pitchFamily="2" charset="-78"/>
                <a:cs typeface="Sakkal Majalla" pitchFamily="2" charset="-78"/>
              </a:rPr>
              <a:t>دقيق.</a:t>
            </a:r>
            <a:r>
              <a:rPr lang="ar-DZ" sz="3600" dirty="0" smtClean="0">
                <a:latin typeface="Sakkal Majalla" pitchFamily="2" charset="-78"/>
                <a:cs typeface="Sakkal Majalla" pitchFamily="2" charset="-78"/>
              </a:rPr>
              <a:t> </a:t>
            </a:r>
            <a:r>
              <a:rPr lang="ar-DZ" sz="3600" dirty="0" err="1" smtClean="0">
                <a:latin typeface="Sakkal Majalla" pitchFamily="2" charset="-78"/>
                <a:cs typeface="Sakkal Majalla" pitchFamily="2" charset="-78"/>
              </a:rPr>
              <a:t>وادوات</a:t>
            </a:r>
            <a:r>
              <a:rPr lang="ar-DZ" sz="3600" dirty="0" smtClean="0">
                <a:latin typeface="Sakkal Majalla" pitchFamily="2" charset="-78"/>
                <a:cs typeface="Sakkal Majalla" pitchFamily="2" charset="-78"/>
              </a:rPr>
              <a:t> البحث العلمي </a:t>
            </a:r>
            <a:r>
              <a:rPr lang="ar-DZ" sz="3600" dirty="0" err="1" smtClean="0">
                <a:latin typeface="Sakkal Majalla" pitchFamily="2" charset="-78"/>
                <a:cs typeface="Sakkal Majalla" pitchFamily="2" charset="-78"/>
              </a:rPr>
              <a:t>هي:</a:t>
            </a:r>
            <a:r>
              <a:rPr lang="ar-DZ" sz="3600" dirty="0" smtClean="0">
                <a:latin typeface="Sakkal Majalla" pitchFamily="2" charset="-78"/>
                <a:cs typeface="Sakkal Majalla" pitchFamily="2" charset="-78"/>
              </a:rPr>
              <a:t> </a:t>
            </a:r>
            <a:endParaRPr lang="fr-FR" sz="3600" dirty="0" smtClean="0">
              <a:latin typeface="Sakkal Majalla" pitchFamily="2" charset="-78"/>
              <a:cs typeface="Sakkal Majalla" pitchFamily="2" charset="-78"/>
            </a:endParaRPr>
          </a:p>
          <a:p>
            <a:pPr algn="ctr" rtl="1">
              <a:buNone/>
            </a:pPr>
            <a:r>
              <a:rPr lang="ar-DZ" sz="3600" b="1" dirty="0" err="1" smtClean="0">
                <a:latin typeface="Sakkal Majalla" pitchFamily="2" charset="-78"/>
                <a:cs typeface="Sakkal Majalla" pitchFamily="2" charset="-78"/>
              </a:rPr>
              <a:t>(</a:t>
            </a:r>
            <a:r>
              <a:rPr lang="ar-DZ" sz="3600" b="1" dirty="0" err="1" smtClean="0">
                <a:latin typeface="Sakkal Majalla" pitchFamily="2" charset="-78"/>
                <a:cs typeface="Sakkal Majalla" pitchFamily="2" charset="-78"/>
              </a:rPr>
              <a:t>الاستبيان </a:t>
            </a:r>
            <a:r>
              <a:rPr lang="ar-DZ" sz="3600" b="1" dirty="0" smtClean="0">
                <a:latin typeface="Sakkal Majalla" pitchFamily="2" charset="-78"/>
                <a:cs typeface="Sakkal Majalla" pitchFamily="2" charset="-78"/>
              </a:rPr>
              <a:t>– </a:t>
            </a:r>
            <a:r>
              <a:rPr lang="ar-DZ" sz="3600" b="1" dirty="0" err="1" smtClean="0">
                <a:latin typeface="Sakkal Majalla" pitchFamily="2" charset="-78"/>
                <a:cs typeface="Sakkal Majalla" pitchFamily="2" charset="-78"/>
              </a:rPr>
              <a:t>المقابلة </a:t>
            </a:r>
            <a:r>
              <a:rPr lang="ar-DZ" sz="3600" b="1" dirty="0" smtClean="0">
                <a:latin typeface="Sakkal Majalla" pitchFamily="2" charset="-78"/>
                <a:cs typeface="Sakkal Majalla" pitchFamily="2" charset="-78"/>
              </a:rPr>
              <a:t>– </a:t>
            </a:r>
            <a:r>
              <a:rPr lang="ar-DZ" sz="3600" b="1" dirty="0" smtClean="0">
                <a:latin typeface="Sakkal Majalla" pitchFamily="2" charset="-78"/>
                <a:cs typeface="Sakkal Majalla" pitchFamily="2" charset="-78"/>
              </a:rPr>
              <a:t>الملاحظة</a:t>
            </a:r>
            <a:r>
              <a:rPr lang="ar-DZ" sz="3600" b="1" dirty="0" err="1" smtClean="0">
                <a:latin typeface="Sakkal Majalla" pitchFamily="2" charset="-78"/>
                <a:cs typeface="Sakkal Majalla" pitchFamily="2" charset="-78"/>
              </a:rPr>
              <a:t>).</a:t>
            </a:r>
            <a:endParaRPr lang="fr-FR" sz="3600" b="1" dirty="0">
              <a:latin typeface="Sakkal Majalla" pitchFamily="2" charset="-78"/>
              <a:cs typeface="Sakkal Majalla" pitchFamily="2" charset="-78"/>
            </a:endParaRPr>
          </a:p>
        </p:txBody>
      </p:sp>
      <p:pic>
        <p:nvPicPr>
          <p:cNvPr id="1026" name="Picture 2" descr="Inferential Statistics"/>
          <p:cNvPicPr>
            <a:picLocks noChangeAspect="1" noChangeArrowheads="1"/>
          </p:cNvPicPr>
          <p:nvPr/>
        </p:nvPicPr>
        <p:blipFill>
          <a:blip r:embed="rId2" cstate="print"/>
          <a:srcRect/>
          <a:stretch>
            <a:fillRect/>
          </a:stretch>
        </p:blipFill>
        <p:spPr bwMode="auto">
          <a:xfrm>
            <a:off x="5148064" y="-1910"/>
            <a:ext cx="3995935" cy="685991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9872" y="274638"/>
            <a:ext cx="5266928" cy="1143000"/>
          </a:xfrm>
        </p:spPr>
        <p:txBody>
          <a:bodyPr/>
          <a:lstStyle/>
          <a:p>
            <a:r>
              <a:rPr lang="ar-D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الاستبيان</a:t>
            </a:r>
            <a:endParaRPr lang="fr-F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endParaRPr>
          </a:p>
        </p:txBody>
      </p:sp>
      <p:sp>
        <p:nvSpPr>
          <p:cNvPr id="3" name="Espace réservé du contenu 2"/>
          <p:cNvSpPr>
            <a:spLocks noGrp="1"/>
          </p:cNvSpPr>
          <p:nvPr>
            <p:ph idx="1"/>
          </p:nvPr>
        </p:nvSpPr>
        <p:spPr>
          <a:xfrm>
            <a:off x="4427984" y="1600200"/>
            <a:ext cx="4258816" cy="4525963"/>
          </a:xfrm>
        </p:spPr>
        <p:txBody>
          <a:bodyPr>
            <a:normAutofit fontScale="92500"/>
          </a:bodyPr>
          <a:lstStyle/>
          <a:p>
            <a:pPr algn="ctr" rtl="1">
              <a:buNone/>
            </a:pPr>
            <a:r>
              <a:rPr lang="ar-DZ" sz="3600" b="1" dirty="0" smtClean="0">
                <a:latin typeface="Sakkal Majalla" pitchFamily="2" charset="-78"/>
                <a:cs typeface="Sakkal Majalla" pitchFamily="2" charset="-78"/>
              </a:rPr>
              <a:t>الاستبيان</a:t>
            </a:r>
            <a:r>
              <a:rPr lang="ar-DZ" sz="3600" dirty="0" smtClean="0">
                <a:latin typeface="Sakkal Majalla" pitchFamily="2" charset="-78"/>
                <a:cs typeface="Sakkal Majalla" pitchFamily="2" charset="-78"/>
              </a:rPr>
              <a:t> هو أحد أهم أدوات جمع البيانات في البحث العلمي، وهو عبارة عن مجموعة من الأسئلة التي يتم طرحها على عينة من الأفراد بهدف جمع معلومات حول آرائهم، معتقداتهم، سلوكياتهم، أو أي متغيرات أخرى ذات صلة بموضوع البحث</a:t>
            </a:r>
            <a:endParaRPr lang="fr-FR" sz="3600" dirty="0">
              <a:latin typeface="Sakkal Majalla" pitchFamily="2" charset="-78"/>
              <a:cs typeface="Sakkal Majalla" pitchFamily="2" charset="-78"/>
            </a:endParaRPr>
          </a:p>
        </p:txBody>
      </p:sp>
      <p:pic>
        <p:nvPicPr>
          <p:cNvPr id="28674" name="Picture 2" descr="ادوات البحث العلمي .. ادوات جمع البيانات في البحث العلمي - عرب مقالات"/>
          <p:cNvPicPr>
            <a:picLocks noChangeAspect="1" noChangeArrowheads="1"/>
          </p:cNvPicPr>
          <p:nvPr/>
        </p:nvPicPr>
        <p:blipFill>
          <a:blip r:embed="rId2" cstate="print"/>
          <a:srcRect/>
          <a:stretch>
            <a:fillRect/>
          </a:stretch>
        </p:blipFill>
        <p:spPr bwMode="auto">
          <a:xfrm>
            <a:off x="0" y="0"/>
            <a:ext cx="3563888"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75856" y="274638"/>
            <a:ext cx="5410944" cy="1143000"/>
          </a:xfrm>
        </p:spPr>
        <p:txBody>
          <a:bodyPr>
            <a:normAutofit fontScale="90000"/>
          </a:bodyPr>
          <a:lstStyle/>
          <a:p>
            <a:pPr rtl="1"/>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أهمية الاستبيانات في البحث العلمي</a:t>
            </a:r>
            <a:r>
              <a:rPr lang="ar-DZ" b="1" dirty="0" smtClean="0"/>
              <a:t/>
            </a:r>
            <a:br>
              <a:rPr lang="ar-DZ" b="1" dirty="0" smtClean="0"/>
            </a:br>
            <a:endParaRPr lang="fr-FR" dirty="0"/>
          </a:p>
        </p:txBody>
      </p:sp>
      <p:sp>
        <p:nvSpPr>
          <p:cNvPr id="3" name="Espace réservé du contenu 2"/>
          <p:cNvSpPr>
            <a:spLocks noGrp="1"/>
          </p:cNvSpPr>
          <p:nvPr>
            <p:ph idx="1"/>
          </p:nvPr>
        </p:nvSpPr>
        <p:spPr>
          <a:xfrm>
            <a:off x="3203848" y="1124744"/>
            <a:ext cx="5482952" cy="5001419"/>
          </a:xfrm>
        </p:spPr>
        <p:txBody>
          <a:bodyPr>
            <a:normAutofit fontScale="92500" lnSpcReduction="10000"/>
          </a:bodyPr>
          <a:lstStyle/>
          <a:p>
            <a:pPr algn="r" rtl="1">
              <a:buFont typeface="Wingdings" pitchFamily="2" charset="2"/>
              <a:buChar char="Ø"/>
            </a:pPr>
            <a:r>
              <a:rPr lang="ar-DZ" b="1" dirty="0" smtClean="0">
                <a:latin typeface="Sakkal Majalla" pitchFamily="2" charset="-78"/>
                <a:cs typeface="Sakkal Majalla" pitchFamily="2" charset="-78"/>
              </a:rPr>
              <a:t>سهولة </a:t>
            </a:r>
            <a:r>
              <a:rPr lang="ar-DZ" b="1" dirty="0" smtClean="0">
                <a:latin typeface="Sakkal Majalla" pitchFamily="2" charset="-78"/>
                <a:cs typeface="Sakkal Majalla" pitchFamily="2" charset="-78"/>
              </a:rPr>
              <a:t>التطبيق:</a:t>
            </a:r>
            <a:r>
              <a:rPr lang="ar-DZ" dirty="0" smtClean="0">
                <a:latin typeface="Sakkal Majalla" pitchFamily="2" charset="-78"/>
                <a:cs typeface="Sakkal Majalla" pitchFamily="2" charset="-78"/>
              </a:rPr>
              <a:t> يمكن توزيع الاستبيانات بسهولة وبأسعار معقولة، سواء بشكل ورقي أو إلكتروني.</a:t>
            </a:r>
          </a:p>
          <a:p>
            <a:pPr algn="r" rtl="1">
              <a:buFont typeface="Wingdings" pitchFamily="2" charset="2"/>
              <a:buChar char="Ø"/>
            </a:pPr>
            <a:r>
              <a:rPr lang="ar-DZ" b="1" dirty="0" smtClean="0">
                <a:latin typeface="Sakkal Majalla" pitchFamily="2" charset="-78"/>
                <a:cs typeface="Sakkal Majalla" pitchFamily="2" charset="-78"/>
              </a:rPr>
              <a:t>جمع كمية كبيرة من البيانات:</a:t>
            </a:r>
            <a:r>
              <a:rPr lang="ar-DZ" dirty="0" smtClean="0">
                <a:latin typeface="Sakkal Majalla" pitchFamily="2" charset="-78"/>
                <a:cs typeface="Sakkal Majalla" pitchFamily="2" charset="-78"/>
              </a:rPr>
              <a:t> يمكن جمع بيانات من عينة كبيرة من الأفراد في وقت قصير.</a:t>
            </a:r>
          </a:p>
          <a:p>
            <a:pPr algn="r" rtl="1">
              <a:buFont typeface="Wingdings" pitchFamily="2" charset="2"/>
              <a:buChar char="Ø"/>
            </a:pPr>
            <a:r>
              <a:rPr lang="ar-DZ" b="1" dirty="0" smtClean="0">
                <a:latin typeface="Sakkal Majalla" pitchFamily="2" charset="-78"/>
                <a:cs typeface="Sakkal Majalla" pitchFamily="2" charset="-78"/>
              </a:rPr>
              <a:t>قياس آراء واتجاهات الأفراد:</a:t>
            </a:r>
            <a:r>
              <a:rPr lang="ar-DZ" dirty="0" smtClean="0">
                <a:latin typeface="Sakkal Majalla" pitchFamily="2" charset="-78"/>
                <a:cs typeface="Sakkal Majalla" pitchFamily="2" charset="-78"/>
              </a:rPr>
              <a:t> تساعد في فهم آراء واتجاهات الجمهور حول موضوع معين.</a:t>
            </a:r>
          </a:p>
          <a:p>
            <a:pPr algn="r" rtl="1">
              <a:buFont typeface="Wingdings" pitchFamily="2" charset="2"/>
              <a:buChar char="Ø"/>
            </a:pPr>
            <a:r>
              <a:rPr lang="ar-DZ" b="1" dirty="0" smtClean="0">
                <a:latin typeface="Sakkal Majalla" pitchFamily="2" charset="-78"/>
                <a:cs typeface="Sakkal Majalla" pitchFamily="2" charset="-78"/>
              </a:rPr>
              <a:t>مقارنة المجموعات:</a:t>
            </a:r>
            <a:r>
              <a:rPr lang="ar-DZ" dirty="0" smtClean="0">
                <a:latin typeface="Sakkal Majalla" pitchFamily="2" charset="-78"/>
                <a:cs typeface="Sakkal Majalla" pitchFamily="2" charset="-78"/>
              </a:rPr>
              <a:t> يمكن مقارنة آراء واتجاهات مجموعات مختلفة من الأفراد.</a:t>
            </a:r>
          </a:p>
          <a:p>
            <a:pPr algn="r" rtl="1">
              <a:buFont typeface="Wingdings" pitchFamily="2" charset="2"/>
              <a:buChar char="Ø"/>
            </a:pPr>
            <a:r>
              <a:rPr lang="ar-DZ" b="1" dirty="0" smtClean="0">
                <a:latin typeface="Sakkal Majalla" pitchFamily="2" charset="-78"/>
                <a:cs typeface="Sakkal Majalla" pitchFamily="2" charset="-78"/>
              </a:rPr>
              <a:t>تحليل إحصائي:</a:t>
            </a:r>
            <a:r>
              <a:rPr lang="ar-DZ" dirty="0" smtClean="0">
                <a:latin typeface="Sakkal Majalla" pitchFamily="2" charset="-78"/>
                <a:cs typeface="Sakkal Majalla" pitchFamily="2" charset="-78"/>
              </a:rPr>
              <a:t> يمكن تحليل البيانات التي تم جمعها باستخدام الطرق الإحصائية.</a:t>
            </a:r>
          </a:p>
          <a:p>
            <a:endParaRPr lang="fr-FR" dirty="0"/>
          </a:p>
        </p:txBody>
      </p:sp>
      <p:pic>
        <p:nvPicPr>
          <p:cNvPr id="19458" name="Picture 2" descr="نموذج الاستبيان في البحث العلمي: مع 5 أمثلة جاهزة | المدونة العربية"/>
          <p:cNvPicPr>
            <a:picLocks noChangeAspect="1" noChangeArrowheads="1"/>
          </p:cNvPicPr>
          <p:nvPr/>
        </p:nvPicPr>
        <p:blipFill>
          <a:blip r:embed="rId2" cstate="print"/>
          <a:srcRect/>
          <a:stretch>
            <a:fillRect/>
          </a:stretch>
        </p:blipFill>
        <p:spPr bwMode="auto">
          <a:xfrm>
            <a:off x="-36512" y="0"/>
            <a:ext cx="3096343" cy="6858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16016" y="274638"/>
            <a:ext cx="3970784" cy="1143000"/>
          </a:xfrm>
        </p:spPr>
        <p:txBody>
          <a:bodyPr>
            <a:normAutofit fontScale="90000"/>
          </a:bodyPr>
          <a:lstStyle/>
          <a:p>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مراحل إعداد الاستبيان</a:t>
            </a:r>
            <a:r>
              <a:rPr lang="ar-DZ" b="1" dirty="0" smtClean="0">
                <a:latin typeface="Sakkal Majalla" pitchFamily="2" charset="-78"/>
                <a:cs typeface="Sakkal Majalla" pitchFamily="2" charset="-78"/>
              </a:rPr>
              <a:t/>
            </a:r>
            <a:br>
              <a:rPr lang="ar-DZ" b="1" dirty="0" smtClean="0">
                <a:latin typeface="Sakkal Majalla" pitchFamily="2" charset="-78"/>
                <a:cs typeface="Sakkal Majalla" pitchFamily="2" charset="-78"/>
              </a:rPr>
            </a:br>
            <a:endParaRPr lang="fr-FR" dirty="0"/>
          </a:p>
        </p:txBody>
      </p:sp>
      <p:sp>
        <p:nvSpPr>
          <p:cNvPr id="3" name="Espace réservé du contenu 2"/>
          <p:cNvSpPr>
            <a:spLocks noGrp="1"/>
          </p:cNvSpPr>
          <p:nvPr>
            <p:ph idx="1"/>
          </p:nvPr>
        </p:nvSpPr>
        <p:spPr>
          <a:xfrm>
            <a:off x="457200" y="1988840"/>
            <a:ext cx="8229600" cy="4137323"/>
          </a:xfrm>
        </p:spPr>
        <p:txBody>
          <a:bodyPr>
            <a:normAutofit fontScale="85000" lnSpcReduction="20000"/>
          </a:bodyPr>
          <a:lstStyle/>
          <a:p>
            <a:pPr algn="just" rtl="1">
              <a:buFont typeface="Wingdings" pitchFamily="2" charset="2"/>
              <a:buChar char="§"/>
            </a:pPr>
            <a:r>
              <a:rPr lang="ar-DZ" b="1" dirty="0" smtClean="0">
                <a:latin typeface="Sakkal Majalla" pitchFamily="2" charset="-78"/>
                <a:cs typeface="Sakkal Majalla" pitchFamily="2" charset="-78"/>
              </a:rPr>
              <a:t>تحديد </a:t>
            </a:r>
            <a:r>
              <a:rPr lang="ar-DZ" b="1" dirty="0" smtClean="0">
                <a:latin typeface="Sakkal Majalla" pitchFamily="2" charset="-78"/>
                <a:cs typeface="Sakkal Majalla" pitchFamily="2" charset="-78"/>
              </a:rPr>
              <a:t>أهداف البحث:</a:t>
            </a:r>
            <a:r>
              <a:rPr lang="ar-DZ" dirty="0" smtClean="0">
                <a:latin typeface="Sakkal Majalla" pitchFamily="2" charset="-78"/>
                <a:cs typeface="Sakkal Majalla" pitchFamily="2" charset="-78"/>
              </a:rPr>
              <a:t> تحديد المعلومات التي تريد الحصول عليها من خلال الاستبيان.</a:t>
            </a:r>
          </a:p>
          <a:p>
            <a:pPr algn="just" rtl="1">
              <a:buFont typeface="Wingdings" pitchFamily="2" charset="2"/>
              <a:buChar char="§"/>
            </a:pPr>
            <a:r>
              <a:rPr lang="ar-DZ" b="1" dirty="0" smtClean="0">
                <a:latin typeface="Sakkal Majalla" pitchFamily="2" charset="-78"/>
                <a:cs typeface="Sakkal Majalla" pitchFamily="2" charset="-78"/>
              </a:rPr>
              <a:t>صياغة الأسئلة:</a:t>
            </a:r>
            <a:r>
              <a:rPr lang="ar-DZ" dirty="0" smtClean="0">
                <a:latin typeface="Sakkal Majalla" pitchFamily="2" charset="-78"/>
                <a:cs typeface="Sakkal Majalla" pitchFamily="2" charset="-78"/>
              </a:rPr>
              <a:t> صياغة أسئلة واضحة ومباشرة وتجنب الغموض.</a:t>
            </a:r>
          </a:p>
          <a:p>
            <a:pPr algn="just" rtl="1">
              <a:buFont typeface="Wingdings" pitchFamily="2" charset="2"/>
              <a:buChar char="§"/>
            </a:pPr>
            <a:r>
              <a:rPr lang="ar-DZ" b="1" dirty="0" smtClean="0">
                <a:latin typeface="Sakkal Majalla" pitchFamily="2" charset="-78"/>
                <a:cs typeface="Sakkal Majalla" pitchFamily="2" charset="-78"/>
              </a:rPr>
              <a:t>ترتيب الأسئلة:</a:t>
            </a:r>
            <a:r>
              <a:rPr lang="ar-DZ" dirty="0" smtClean="0">
                <a:latin typeface="Sakkal Majalla" pitchFamily="2" charset="-78"/>
                <a:cs typeface="Sakkal Majalla" pitchFamily="2" charset="-78"/>
              </a:rPr>
              <a:t> ترتيب الأسئلة بشكل منطقي، مع الانتقال من الأسئلة العامة إلى الخاصة.</a:t>
            </a:r>
          </a:p>
          <a:p>
            <a:pPr algn="just" rtl="1">
              <a:buFont typeface="Wingdings" pitchFamily="2" charset="2"/>
              <a:buChar char="§"/>
            </a:pPr>
            <a:r>
              <a:rPr lang="ar-DZ" b="1" dirty="0" smtClean="0">
                <a:latin typeface="Sakkal Majalla" pitchFamily="2" charset="-78"/>
                <a:cs typeface="Sakkal Majalla" pitchFamily="2" charset="-78"/>
              </a:rPr>
              <a:t>اختيار نوع الإجابة:</a:t>
            </a:r>
            <a:r>
              <a:rPr lang="ar-DZ" dirty="0" smtClean="0">
                <a:latin typeface="Sakkal Majalla" pitchFamily="2" charset="-78"/>
                <a:cs typeface="Sakkal Majalla" pitchFamily="2" charset="-78"/>
              </a:rPr>
              <a:t> اختيار نوع الإجابة المناسب لكل سؤال.</a:t>
            </a:r>
          </a:p>
          <a:p>
            <a:pPr algn="just" rtl="1">
              <a:buFont typeface="Wingdings" pitchFamily="2" charset="2"/>
              <a:buChar char="§"/>
            </a:pPr>
            <a:r>
              <a:rPr lang="ar-DZ" b="1" dirty="0" smtClean="0">
                <a:latin typeface="Sakkal Majalla" pitchFamily="2" charset="-78"/>
                <a:cs typeface="Sakkal Majalla" pitchFamily="2" charset="-78"/>
              </a:rPr>
              <a:t>التجريب:</a:t>
            </a:r>
            <a:r>
              <a:rPr lang="ar-DZ" dirty="0" smtClean="0">
                <a:latin typeface="Sakkal Majalla" pitchFamily="2" charset="-78"/>
                <a:cs typeface="Sakkal Majalla" pitchFamily="2" charset="-78"/>
              </a:rPr>
              <a:t> تجريب الاستبيان على عينة صغيرة لتحديد مدى وضوح الأسئلة.</a:t>
            </a:r>
          </a:p>
          <a:p>
            <a:pPr algn="just" rtl="1">
              <a:buFont typeface="Wingdings" pitchFamily="2" charset="2"/>
              <a:buChar char="§"/>
            </a:pPr>
            <a:r>
              <a:rPr lang="ar-DZ" b="1" dirty="0" smtClean="0">
                <a:latin typeface="Sakkal Majalla" pitchFamily="2" charset="-78"/>
                <a:cs typeface="Sakkal Majalla" pitchFamily="2" charset="-78"/>
              </a:rPr>
              <a:t>التوزيع:</a:t>
            </a:r>
            <a:r>
              <a:rPr lang="ar-DZ" dirty="0" smtClean="0">
                <a:latin typeface="Sakkal Majalla" pitchFamily="2" charset="-78"/>
                <a:cs typeface="Sakkal Majalla" pitchFamily="2" charset="-78"/>
              </a:rPr>
              <a:t> توزيع الاستبيان على العينة المستهدفة.</a:t>
            </a:r>
          </a:p>
          <a:p>
            <a:pPr algn="just" rtl="1">
              <a:buFont typeface="Wingdings" pitchFamily="2" charset="2"/>
              <a:buChar char="§"/>
            </a:pPr>
            <a:r>
              <a:rPr lang="ar-DZ" b="1" dirty="0" smtClean="0">
                <a:latin typeface="Sakkal Majalla" pitchFamily="2" charset="-78"/>
                <a:cs typeface="Sakkal Majalla" pitchFamily="2" charset="-78"/>
              </a:rPr>
              <a:t>جمع البيانات:</a:t>
            </a:r>
            <a:r>
              <a:rPr lang="ar-DZ" dirty="0" smtClean="0">
                <a:latin typeface="Sakkal Majalla" pitchFamily="2" charset="-78"/>
                <a:cs typeface="Sakkal Majalla" pitchFamily="2" charset="-78"/>
              </a:rPr>
              <a:t> جمع الاستبيانات المدونة.</a:t>
            </a:r>
          </a:p>
          <a:p>
            <a:pPr algn="just" rtl="1">
              <a:buFont typeface="Wingdings" pitchFamily="2" charset="2"/>
              <a:buChar char="§"/>
            </a:pPr>
            <a:r>
              <a:rPr lang="ar-DZ" b="1" dirty="0" smtClean="0">
                <a:latin typeface="Sakkal Majalla" pitchFamily="2" charset="-78"/>
                <a:cs typeface="Sakkal Majalla" pitchFamily="2" charset="-78"/>
              </a:rPr>
              <a:t>تحليل البيانات:</a:t>
            </a:r>
            <a:r>
              <a:rPr lang="ar-DZ" dirty="0" smtClean="0">
                <a:latin typeface="Sakkal Majalla" pitchFamily="2" charset="-78"/>
                <a:cs typeface="Sakkal Majalla" pitchFamily="2" charset="-78"/>
              </a:rPr>
              <a:t> تحليل البيانات باستخدام الطرق الإحصائية المناسبة</a:t>
            </a:r>
          </a:p>
          <a:p>
            <a:endParaRPr lang="fr-FR" dirty="0"/>
          </a:p>
        </p:txBody>
      </p:sp>
      <p:pic>
        <p:nvPicPr>
          <p:cNvPr id="18434" name="Picture 2" descr="مكونات الاستبيان وأهميته - مركز تيمز التعليمي"/>
          <p:cNvPicPr>
            <a:picLocks noChangeAspect="1" noChangeArrowheads="1"/>
          </p:cNvPicPr>
          <p:nvPr/>
        </p:nvPicPr>
        <p:blipFill>
          <a:blip r:embed="rId2" cstate="print"/>
          <a:srcRect/>
          <a:stretch>
            <a:fillRect/>
          </a:stretch>
        </p:blipFill>
        <p:spPr bwMode="auto">
          <a:xfrm>
            <a:off x="-36512" y="-27384"/>
            <a:ext cx="4534199" cy="184522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35896" y="274638"/>
            <a:ext cx="5050904" cy="1143000"/>
          </a:xfrm>
        </p:spPr>
        <p:txBody>
          <a:bodyPr>
            <a:normAutofit/>
          </a:bodyPr>
          <a:lstStyle/>
          <a:p>
            <a:pPr rtl="1"/>
            <a:r>
              <a:rPr lang="ar-DZ" dirty="0" smtClean="0"/>
              <a:t> </a:t>
            </a:r>
            <a:r>
              <a:rPr lang="ar-D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أنواع الاستبيانات</a:t>
            </a:r>
            <a:endParaRPr lang="fr-F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endParaRPr>
          </a:p>
        </p:txBody>
      </p:sp>
      <p:sp>
        <p:nvSpPr>
          <p:cNvPr id="3" name="Espace réservé du contenu 2"/>
          <p:cNvSpPr>
            <a:spLocks noGrp="1"/>
          </p:cNvSpPr>
          <p:nvPr>
            <p:ph idx="1"/>
          </p:nvPr>
        </p:nvSpPr>
        <p:spPr>
          <a:xfrm>
            <a:off x="457200" y="2564904"/>
            <a:ext cx="8229600" cy="3561259"/>
          </a:xfrm>
        </p:spPr>
        <p:txBody>
          <a:bodyPr>
            <a:normAutofit/>
          </a:bodyPr>
          <a:lstStyle/>
          <a:p>
            <a:pPr algn="just" rtl="1">
              <a:buNone/>
            </a:pPr>
            <a:r>
              <a:rPr lang="ar-DZ" dirty="0" smtClean="0">
                <a:latin typeface="Sakkal Majalla" pitchFamily="2" charset="-78"/>
                <a:cs typeface="Sakkal Majalla" pitchFamily="2" charset="-78"/>
              </a:rPr>
              <a:t>يمكن أن تكون الاستبيانات وسيلة فعالة لقياس السلوك والمواقف </a:t>
            </a:r>
            <a:r>
              <a:rPr lang="ar-DZ" dirty="0" err="1" smtClean="0">
                <a:latin typeface="Sakkal Majalla" pitchFamily="2" charset="-78"/>
                <a:cs typeface="Sakkal Majalla" pitchFamily="2" charset="-78"/>
              </a:rPr>
              <a:t>والتفضيلات</a:t>
            </a:r>
            <a:r>
              <a:rPr lang="ar-DZ" dirty="0" smtClean="0">
                <a:latin typeface="Sakkal Majalla" pitchFamily="2" charset="-78"/>
                <a:cs typeface="Sakkal Majalla" pitchFamily="2" charset="-78"/>
              </a:rPr>
              <a:t> والآراء ونوايا </a:t>
            </a:r>
            <a:r>
              <a:rPr lang="ar-DZ" dirty="0" smtClean="0">
                <a:latin typeface="Sakkal Majalla" pitchFamily="2" charset="-78"/>
                <a:cs typeface="Sakkal Majalla" pitchFamily="2" charset="-78"/>
              </a:rPr>
              <a:t>أعداد كبيرة نسبيًا من الأشخاص بتكلفة أقل وبسرعة أكبر من الطرق </a:t>
            </a:r>
            <a:r>
              <a:rPr lang="ar-DZ" dirty="0" err="1" smtClean="0">
                <a:latin typeface="Sakkal Majalla" pitchFamily="2" charset="-78"/>
                <a:cs typeface="Sakkal Majalla" pitchFamily="2" charset="-78"/>
              </a:rPr>
              <a:t>الأخرى.</a:t>
            </a:r>
            <a:r>
              <a:rPr lang="ar-DZ" dirty="0" smtClean="0">
                <a:latin typeface="Sakkal Majalla" pitchFamily="2" charset="-78"/>
                <a:cs typeface="Sakkal Majalla" pitchFamily="2" charset="-78"/>
              </a:rPr>
              <a:t> غالبًا ما يستخدم الاستبيان كلاً من الأسئلة </a:t>
            </a:r>
            <a:r>
              <a:rPr lang="ar-DZ" dirty="0" smtClean="0">
                <a:solidFill>
                  <a:srgbClr val="FF0000"/>
                </a:solidFill>
                <a:latin typeface="Sakkal Majalla" pitchFamily="2" charset="-78"/>
                <a:cs typeface="Sakkal Majalla" pitchFamily="2" charset="-78"/>
              </a:rPr>
              <a:t>المفتوحة والمغلقة </a:t>
            </a:r>
            <a:r>
              <a:rPr lang="ar-DZ" dirty="0" smtClean="0">
                <a:latin typeface="Sakkal Majalla" pitchFamily="2" charset="-78"/>
                <a:cs typeface="Sakkal Majalla" pitchFamily="2" charset="-78"/>
              </a:rPr>
              <a:t>لجمع </a:t>
            </a:r>
            <a:r>
              <a:rPr lang="ar-DZ" dirty="0" err="1" smtClean="0">
                <a:latin typeface="Sakkal Majalla" pitchFamily="2" charset="-78"/>
                <a:cs typeface="Sakkal Majalla" pitchFamily="2" charset="-78"/>
              </a:rPr>
              <a:t>البيانات.</a:t>
            </a:r>
            <a:r>
              <a:rPr lang="ar-DZ" dirty="0" smtClean="0">
                <a:latin typeface="Sakkal Majalla" pitchFamily="2" charset="-78"/>
                <a:cs typeface="Sakkal Majalla" pitchFamily="2" charset="-78"/>
              </a:rPr>
              <a:t> </a:t>
            </a:r>
            <a:r>
              <a:rPr lang="ar-DZ" dirty="0" smtClean="0">
                <a:latin typeface="Sakkal Majalla" pitchFamily="2" charset="-78"/>
                <a:cs typeface="Sakkal Majalla" pitchFamily="2" charset="-78"/>
              </a:rPr>
              <a:t>كما يمكن ال</a:t>
            </a:r>
            <a:r>
              <a:rPr lang="ar-DZ" dirty="0" smtClean="0">
                <a:solidFill>
                  <a:srgbClr val="FF0000"/>
                </a:solidFill>
                <a:latin typeface="Sakkal Majalla" pitchFamily="2" charset="-78"/>
                <a:cs typeface="Sakkal Majalla" pitchFamily="2" charset="-78"/>
              </a:rPr>
              <a:t>دمج بين الاثنين</a:t>
            </a:r>
            <a:r>
              <a:rPr lang="ar-DZ" dirty="0" smtClean="0">
                <a:latin typeface="Sakkal Majalla" pitchFamily="2" charset="-78"/>
                <a:cs typeface="Sakkal Majalla" pitchFamily="2" charset="-78"/>
              </a:rPr>
              <a:t> أو الاعتماد على </a:t>
            </a:r>
            <a:r>
              <a:rPr lang="ar-DZ" dirty="0" smtClean="0">
                <a:solidFill>
                  <a:srgbClr val="FF0000"/>
                </a:solidFill>
                <a:latin typeface="Sakkal Majalla" pitchFamily="2" charset="-78"/>
                <a:cs typeface="Sakkal Majalla" pitchFamily="2" charset="-78"/>
              </a:rPr>
              <a:t>الصور</a:t>
            </a:r>
            <a:r>
              <a:rPr lang="ar-DZ" dirty="0" smtClean="0">
                <a:latin typeface="Sakkal Majalla" pitchFamily="2" charset="-78"/>
                <a:cs typeface="Sakkal Majalla" pitchFamily="2" charset="-78"/>
              </a:rPr>
              <a:t> في حالات </a:t>
            </a:r>
            <a:r>
              <a:rPr lang="ar-DZ" dirty="0" err="1" smtClean="0">
                <a:latin typeface="Sakkal Majalla" pitchFamily="2" charset="-78"/>
                <a:cs typeface="Sakkal Majalla" pitchFamily="2" charset="-78"/>
              </a:rPr>
              <a:t>أخرى .</a:t>
            </a:r>
            <a:endParaRPr lang="fr-FR" dirty="0">
              <a:latin typeface="Sakkal Majalla" pitchFamily="2" charset="-78"/>
              <a:cs typeface="Sakkal Majalla" pitchFamily="2" charset="-78"/>
            </a:endParaRPr>
          </a:p>
        </p:txBody>
      </p:sp>
      <p:pic>
        <p:nvPicPr>
          <p:cNvPr id="17410" name="Picture 2" descr="الاستبيان الإلكتروني وكيفية إنشاءه ومكوناته - Zamn"/>
          <p:cNvPicPr>
            <a:picLocks noChangeAspect="1" noChangeArrowheads="1"/>
          </p:cNvPicPr>
          <p:nvPr/>
        </p:nvPicPr>
        <p:blipFill>
          <a:blip r:embed="rId2" cstate="print"/>
          <a:srcRect/>
          <a:stretch>
            <a:fillRect/>
          </a:stretch>
        </p:blipFill>
        <p:spPr bwMode="auto">
          <a:xfrm>
            <a:off x="1" y="-27384"/>
            <a:ext cx="3779912" cy="237626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47864" y="274638"/>
            <a:ext cx="5338936" cy="1143000"/>
          </a:xfrm>
        </p:spPr>
        <p:txBody>
          <a:bodyPr>
            <a:normAutofit/>
          </a:bodyPr>
          <a:lstStyle/>
          <a:p>
            <a:pPr rtl="1"/>
            <a:r>
              <a:rPr lang="ar-DZ"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الاستبيانات </a:t>
            </a:r>
            <a:r>
              <a:rPr lang="ar-DZ"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المغلقة</a:t>
            </a:r>
            <a:endParaRPr lang="ar-DZ" sz="4000" dirty="0" smtClean="0">
              <a:latin typeface="Sakkal Majalla" pitchFamily="2" charset="-78"/>
              <a:cs typeface="Sakkal Majalla" pitchFamily="2" charset="-78"/>
            </a:endParaRPr>
          </a:p>
        </p:txBody>
      </p:sp>
      <p:sp>
        <p:nvSpPr>
          <p:cNvPr id="3" name="Espace réservé du contenu 2"/>
          <p:cNvSpPr>
            <a:spLocks noGrp="1"/>
          </p:cNvSpPr>
          <p:nvPr>
            <p:ph idx="1"/>
          </p:nvPr>
        </p:nvSpPr>
        <p:spPr>
          <a:xfrm>
            <a:off x="2915816" y="1600200"/>
            <a:ext cx="6048672" cy="4525963"/>
          </a:xfrm>
        </p:spPr>
        <p:txBody>
          <a:bodyPr>
            <a:normAutofit fontScale="92500" lnSpcReduction="10000"/>
          </a:bodyPr>
          <a:lstStyle/>
          <a:p>
            <a:pPr lvl="1" algn="r" rtl="1"/>
            <a:r>
              <a:rPr lang="ar-DZ" sz="3200" b="1" dirty="0" smtClean="0">
                <a:latin typeface="Sakkal Majalla" pitchFamily="2" charset="-78"/>
                <a:cs typeface="Sakkal Majalla" pitchFamily="2" charset="-78"/>
              </a:rPr>
              <a:t>تعريف</a:t>
            </a:r>
            <a:r>
              <a:rPr lang="ar-DZ" sz="3200" b="1" dirty="0" smtClean="0">
                <a:latin typeface="Sakkal Majalla" pitchFamily="2" charset="-78"/>
                <a:cs typeface="Sakkal Majalla" pitchFamily="2" charset="-78"/>
              </a:rPr>
              <a:t>:</a:t>
            </a:r>
            <a:r>
              <a:rPr lang="ar-DZ" sz="3200" dirty="0" smtClean="0">
                <a:latin typeface="Sakkal Majalla" pitchFamily="2" charset="-78"/>
                <a:cs typeface="Sakkal Majalla" pitchFamily="2" charset="-78"/>
              </a:rPr>
              <a:t> تحدد الإجابات الممكنة للمستجيبين بشكل مسبق.</a:t>
            </a:r>
          </a:p>
          <a:p>
            <a:pPr lvl="1" algn="r" rtl="1"/>
            <a:r>
              <a:rPr lang="ar-DZ" sz="3200" b="1" dirty="0" smtClean="0">
                <a:latin typeface="Sakkal Majalla" pitchFamily="2" charset="-78"/>
                <a:cs typeface="Sakkal Majalla" pitchFamily="2" charset="-78"/>
              </a:rPr>
              <a:t>مزايا:</a:t>
            </a:r>
            <a:r>
              <a:rPr lang="ar-DZ" sz="3200" dirty="0" smtClean="0">
                <a:latin typeface="Sakkal Majalla" pitchFamily="2" charset="-78"/>
                <a:cs typeface="Sakkal Majalla" pitchFamily="2" charset="-78"/>
              </a:rPr>
              <a:t> سهولة التحليل، سرعة جمع البيانات، مقارنة سهلة بين الإجابات.</a:t>
            </a:r>
          </a:p>
          <a:p>
            <a:pPr lvl="1" algn="r" rtl="1"/>
            <a:r>
              <a:rPr lang="ar-DZ" sz="3200" b="1" dirty="0" err="1" smtClean="0">
                <a:latin typeface="Sakkal Majalla" pitchFamily="2" charset="-78"/>
                <a:cs typeface="Sakkal Majalla" pitchFamily="2" charset="-78"/>
              </a:rPr>
              <a:t>أنواع:</a:t>
            </a:r>
            <a:r>
              <a:rPr lang="ar-DZ" sz="3200" dirty="0" smtClean="0">
                <a:latin typeface="Sakkal Majalla" pitchFamily="2" charset="-78"/>
                <a:cs typeface="Sakkal Majalla" pitchFamily="2" charset="-78"/>
              </a:rPr>
              <a:t> </a:t>
            </a:r>
          </a:p>
          <a:p>
            <a:pPr lvl="2" algn="r" rtl="1"/>
            <a:r>
              <a:rPr lang="ar-DZ" sz="2800" b="1" dirty="0" smtClean="0">
                <a:latin typeface="Sakkal Majalla" pitchFamily="2" charset="-78"/>
                <a:cs typeface="Sakkal Majalla" pitchFamily="2" charset="-78"/>
              </a:rPr>
              <a:t>ثنائية التفرع:</a:t>
            </a:r>
            <a:r>
              <a:rPr lang="ar-DZ" sz="2800" dirty="0" smtClean="0">
                <a:latin typeface="Sakkal Majalla" pitchFamily="2" charset="-78"/>
                <a:cs typeface="Sakkal Majalla" pitchFamily="2" charset="-78"/>
              </a:rPr>
              <a:t> </a:t>
            </a:r>
            <a:r>
              <a:rPr lang="ar-DZ" sz="2800" dirty="0" smtClean="0">
                <a:latin typeface="Sakkal Majalla" pitchFamily="2" charset="-78"/>
                <a:cs typeface="Sakkal Majalla" pitchFamily="2" charset="-78"/>
              </a:rPr>
              <a:t>نعم/لا</a:t>
            </a:r>
            <a:endParaRPr lang="ar-DZ" sz="2800" dirty="0" smtClean="0">
              <a:latin typeface="Sakkal Majalla" pitchFamily="2" charset="-78"/>
              <a:cs typeface="Sakkal Majalla" pitchFamily="2" charset="-78"/>
            </a:endParaRPr>
          </a:p>
          <a:p>
            <a:pPr lvl="2" algn="r" rtl="1"/>
            <a:r>
              <a:rPr lang="ar-DZ" sz="2800" b="1" dirty="0" smtClean="0">
                <a:latin typeface="Sakkal Majalla" pitchFamily="2" charset="-78"/>
                <a:cs typeface="Sakkal Majalla" pitchFamily="2" charset="-78"/>
              </a:rPr>
              <a:t>مقياس </a:t>
            </a:r>
            <a:r>
              <a:rPr lang="ar-DZ" sz="2800" b="1" dirty="0" err="1" smtClean="0">
                <a:latin typeface="Sakkal Majalla" pitchFamily="2" charset="-78"/>
                <a:cs typeface="Sakkal Majalla" pitchFamily="2" charset="-78"/>
              </a:rPr>
              <a:t>ليكرت</a:t>
            </a:r>
            <a:r>
              <a:rPr lang="ar-DZ" sz="2800" b="1" dirty="0" smtClean="0">
                <a:latin typeface="Sakkal Majalla" pitchFamily="2" charset="-78"/>
                <a:cs typeface="Sakkal Majalla" pitchFamily="2" charset="-78"/>
              </a:rPr>
              <a:t>:</a:t>
            </a:r>
            <a:r>
              <a:rPr lang="ar-DZ" sz="2800" dirty="0" smtClean="0">
                <a:latin typeface="Sakkal Majalla" pitchFamily="2" charset="-78"/>
                <a:cs typeface="Sakkal Majalla" pitchFamily="2" charset="-78"/>
              </a:rPr>
              <a:t> موافق بشدة/موافق/محايد/غير موافق/غير موافق بشدة.</a:t>
            </a:r>
          </a:p>
          <a:p>
            <a:pPr lvl="2" algn="r" rtl="1"/>
            <a:r>
              <a:rPr lang="ar-DZ" sz="2800" b="1" dirty="0" smtClean="0">
                <a:latin typeface="Sakkal Majalla" pitchFamily="2" charset="-78"/>
                <a:cs typeface="Sakkal Majalla" pitchFamily="2" charset="-78"/>
              </a:rPr>
              <a:t>اختيار من متعدد:</a:t>
            </a:r>
            <a:r>
              <a:rPr lang="ar-DZ" sz="2800" dirty="0" smtClean="0">
                <a:latin typeface="Sakkal Majalla" pitchFamily="2" charset="-78"/>
                <a:cs typeface="Sakkal Majalla" pitchFamily="2" charset="-78"/>
              </a:rPr>
              <a:t> اختيار إجابة واحدة من عدة خيارات.</a:t>
            </a:r>
          </a:p>
          <a:p>
            <a:endParaRPr lang="fr-FR" dirty="0"/>
          </a:p>
        </p:txBody>
      </p:sp>
      <p:pic>
        <p:nvPicPr>
          <p:cNvPr id="32770" name="Picture 2" descr="نموذج الاستبيان في البحث العلمي: مع 5 أمثلة جاهزة | المدونة العربية"/>
          <p:cNvPicPr>
            <a:picLocks noChangeAspect="1" noChangeArrowheads="1"/>
          </p:cNvPicPr>
          <p:nvPr/>
        </p:nvPicPr>
        <p:blipFill>
          <a:blip r:embed="rId2" cstate="print"/>
          <a:srcRect/>
          <a:stretch>
            <a:fillRect/>
          </a:stretch>
        </p:blipFill>
        <p:spPr bwMode="auto">
          <a:xfrm>
            <a:off x="1" y="0"/>
            <a:ext cx="2915816" cy="6858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sz="6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الاستبيانات </a:t>
            </a:r>
            <a:r>
              <a:rPr lang="ar-DZ" sz="6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n-ea"/>
                <a:cs typeface="Sakkal Majalla" pitchFamily="2" charset="-78"/>
              </a:rPr>
              <a:t>المفتوحة</a:t>
            </a:r>
            <a:r>
              <a:rPr lang="ar-DZ" dirty="0" smtClean="0">
                <a:latin typeface="Sakkal Majalla" pitchFamily="2" charset="-78"/>
                <a:cs typeface="Sakkal Majalla" pitchFamily="2" charset="-78"/>
              </a:rPr>
              <a:t/>
            </a:r>
            <a:br>
              <a:rPr lang="ar-DZ" dirty="0" smtClean="0">
                <a:latin typeface="Sakkal Majalla" pitchFamily="2" charset="-78"/>
                <a:cs typeface="Sakkal Majalla" pitchFamily="2" charset="-78"/>
              </a:rPr>
            </a:br>
            <a:endParaRPr lang="fr-FR" dirty="0"/>
          </a:p>
        </p:txBody>
      </p:sp>
      <p:sp>
        <p:nvSpPr>
          <p:cNvPr id="3" name="Espace réservé du contenu 2"/>
          <p:cNvSpPr>
            <a:spLocks noGrp="1"/>
          </p:cNvSpPr>
          <p:nvPr>
            <p:ph idx="1"/>
          </p:nvPr>
        </p:nvSpPr>
        <p:spPr/>
        <p:txBody>
          <a:bodyPr/>
          <a:lstStyle/>
          <a:p>
            <a:pPr algn="just" rtl="1"/>
            <a:r>
              <a:rPr lang="ar-DZ" b="1" dirty="0" smtClean="0">
                <a:latin typeface="Sakkal Majalla" pitchFamily="2" charset="-78"/>
                <a:cs typeface="Sakkal Majalla" pitchFamily="2" charset="-78"/>
              </a:rPr>
              <a:t>تعريف</a:t>
            </a:r>
            <a:r>
              <a:rPr lang="ar-DZ" b="1" dirty="0" smtClean="0">
                <a:latin typeface="Sakkal Majalla" pitchFamily="2" charset="-78"/>
                <a:cs typeface="Sakkal Majalla" pitchFamily="2" charset="-78"/>
              </a:rPr>
              <a:t>:</a:t>
            </a:r>
            <a:r>
              <a:rPr lang="ar-DZ" dirty="0" smtClean="0">
                <a:latin typeface="Sakkal Majalla" pitchFamily="2" charset="-78"/>
                <a:cs typeface="Sakkal Majalla" pitchFamily="2" charset="-78"/>
              </a:rPr>
              <a:t> تترك للمستجيبين الحرية في التعبير عن آرائهم بكلماتهم الخاصة.</a:t>
            </a:r>
          </a:p>
          <a:p>
            <a:pPr algn="just" rtl="1"/>
            <a:r>
              <a:rPr lang="ar-DZ" b="1" dirty="0" smtClean="0">
                <a:latin typeface="Sakkal Majalla" pitchFamily="2" charset="-78"/>
                <a:cs typeface="Sakkal Majalla" pitchFamily="2" charset="-78"/>
              </a:rPr>
              <a:t>مزايا:</a:t>
            </a:r>
            <a:r>
              <a:rPr lang="ar-DZ" dirty="0" smtClean="0">
                <a:latin typeface="Sakkal Majalla" pitchFamily="2" charset="-78"/>
                <a:cs typeface="Sakkal Majalla" pitchFamily="2" charset="-78"/>
              </a:rPr>
              <a:t> توفير معلومات غنية وعميقة، اكتشاف جوانب غير متوقعة.</a:t>
            </a:r>
          </a:p>
          <a:p>
            <a:pPr algn="just" rtl="1"/>
            <a:r>
              <a:rPr lang="ar-DZ" b="1" dirty="0" smtClean="0">
                <a:latin typeface="Sakkal Majalla" pitchFamily="2" charset="-78"/>
                <a:cs typeface="Sakkal Majalla" pitchFamily="2" charset="-78"/>
              </a:rPr>
              <a:t>عيوب:</a:t>
            </a:r>
            <a:r>
              <a:rPr lang="ar-DZ" dirty="0" smtClean="0">
                <a:latin typeface="Sakkal Majalla" pitchFamily="2" charset="-78"/>
                <a:cs typeface="Sakkal Majalla" pitchFamily="2" charset="-78"/>
              </a:rPr>
              <a:t> صعوبة في التحليل والتصنيف، تحتاج إلى وقت وجهد أكبر.</a:t>
            </a:r>
          </a:p>
          <a:p>
            <a:endParaRPr lang="fr-FR" dirty="0"/>
          </a:p>
        </p:txBody>
      </p:sp>
      <p:pic>
        <p:nvPicPr>
          <p:cNvPr id="31746" name="Picture 2" descr="خطوات عمل الاستبيان - سطور"/>
          <p:cNvPicPr>
            <a:picLocks noChangeAspect="1" noChangeArrowheads="1"/>
          </p:cNvPicPr>
          <p:nvPr/>
        </p:nvPicPr>
        <p:blipFill>
          <a:blip r:embed="rId2" cstate="print"/>
          <a:srcRect/>
          <a:stretch>
            <a:fillRect/>
          </a:stretch>
        </p:blipFill>
        <p:spPr bwMode="auto">
          <a:xfrm>
            <a:off x="-36512" y="4077072"/>
            <a:ext cx="9180512" cy="280831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1920" y="274638"/>
            <a:ext cx="4834880" cy="1143000"/>
          </a:xfrm>
        </p:spPr>
        <p:txBody>
          <a:bodyPr>
            <a:normAutofit/>
          </a:bodyPr>
          <a:lstStyle/>
          <a:p>
            <a:pPr rtl="1"/>
            <a:r>
              <a:rPr lang="ar-D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الاستبيانات المختلطة</a:t>
            </a:r>
            <a:endParaRPr lang="fr-FR" dirty="0"/>
          </a:p>
        </p:txBody>
      </p:sp>
      <p:sp>
        <p:nvSpPr>
          <p:cNvPr id="3" name="Espace réservé du contenu 2"/>
          <p:cNvSpPr>
            <a:spLocks noGrp="1"/>
          </p:cNvSpPr>
          <p:nvPr>
            <p:ph idx="1"/>
          </p:nvPr>
        </p:nvSpPr>
        <p:spPr>
          <a:xfrm>
            <a:off x="3707904" y="1600200"/>
            <a:ext cx="4978896" cy="4525963"/>
          </a:xfrm>
        </p:spPr>
        <p:txBody>
          <a:bodyPr>
            <a:normAutofit fontScale="92500" lnSpcReduction="20000"/>
          </a:bodyPr>
          <a:lstStyle/>
          <a:p>
            <a:pPr algn="r" rtl="1"/>
            <a:r>
              <a:rPr lang="ar-DZ" b="1" dirty="0" smtClean="0">
                <a:latin typeface="Sakkal Majalla" pitchFamily="2" charset="-78"/>
                <a:cs typeface="Sakkal Majalla" pitchFamily="2" charset="-78"/>
              </a:rPr>
              <a:t>تعريف</a:t>
            </a:r>
            <a:r>
              <a:rPr lang="ar-DZ" b="1" dirty="0" smtClean="0">
                <a:latin typeface="Sakkal Majalla" pitchFamily="2" charset="-78"/>
                <a:cs typeface="Sakkal Majalla" pitchFamily="2" charset="-78"/>
              </a:rPr>
              <a:t>:</a:t>
            </a:r>
            <a:r>
              <a:rPr lang="ar-DZ" dirty="0" smtClean="0">
                <a:latin typeface="Sakkal Majalla" pitchFamily="2" charset="-78"/>
                <a:cs typeface="Sakkal Majalla" pitchFamily="2" charset="-78"/>
              </a:rPr>
              <a:t> تجمع بين الأسئلة المغلقة والمفتوحة.</a:t>
            </a:r>
          </a:p>
          <a:p>
            <a:pPr algn="r" rtl="1"/>
            <a:r>
              <a:rPr lang="ar-DZ" b="1" dirty="0" smtClean="0">
                <a:latin typeface="Sakkal Majalla" pitchFamily="2" charset="-78"/>
                <a:cs typeface="Sakkal Majalla" pitchFamily="2" charset="-78"/>
              </a:rPr>
              <a:t>مزايا:</a:t>
            </a:r>
            <a:r>
              <a:rPr lang="ar-DZ" dirty="0" smtClean="0">
                <a:latin typeface="Sakkal Majalla" pitchFamily="2" charset="-78"/>
                <a:cs typeface="Sakkal Majalla" pitchFamily="2" charset="-78"/>
              </a:rPr>
              <a:t> توازن بين الكمية والنوعية، توفير معلومات تفصيلية في بعض الجوانب وإجابات مختصرة في جوانب أخرى</a:t>
            </a:r>
            <a:r>
              <a:rPr lang="ar-DZ" dirty="0" smtClean="0">
                <a:latin typeface="Sakkal Majalla" pitchFamily="2" charset="-78"/>
                <a:cs typeface="Sakkal Majalla" pitchFamily="2" charset="-78"/>
              </a:rPr>
              <a:t>.</a:t>
            </a:r>
          </a:p>
          <a:p>
            <a:pPr algn="ctr" rtl="1">
              <a:spcBef>
                <a:spcPct val="0"/>
              </a:spcBef>
              <a:buNone/>
            </a:pPr>
            <a:r>
              <a:rPr lang="ar-DZ"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ea typeface="+mj-ea"/>
                <a:cs typeface="Sakkal Majalla" pitchFamily="2" charset="-78"/>
              </a:rPr>
              <a:t>الاستبيانات بالصور</a:t>
            </a:r>
          </a:p>
          <a:p>
            <a:pPr algn="just" rtl="1"/>
            <a:r>
              <a:rPr lang="ar-DZ" b="1" dirty="0" smtClean="0">
                <a:latin typeface="Sakkal Majalla" pitchFamily="2" charset="-78"/>
                <a:cs typeface="Sakkal Majalla" pitchFamily="2" charset="-78"/>
              </a:rPr>
              <a:t>تعريف:</a:t>
            </a:r>
            <a:r>
              <a:rPr lang="ar-DZ" dirty="0" smtClean="0">
                <a:latin typeface="Sakkal Majalla" pitchFamily="2" charset="-78"/>
                <a:cs typeface="Sakkal Majalla" pitchFamily="2" charset="-78"/>
              </a:rPr>
              <a:t> تستخدم الصور بدلاً من الكلمات في طرح الأسئلة والخيارات.</a:t>
            </a:r>
          </a:p>
          <a:p>
            <a:pPr algn="just" rtl="1"/>
            <a:r>
              <a:rPr lang="ar-DZ" b="1" dirty="0" smtClean="0">
                <a:latin typeface="Sakkal Majalla" pitchFamily="2" charset="-78"/>
                <a:cs typeface="Sakkal Majalla" pitchFamily="2" charset="-78"/>
              </a:rPr>
              <a:t>مزايا:</a:t>
            </a:r>
            <a:r>
              <a:rPr lang="ar-DZ" dirty="0" smtClean="0">
                <a:latin typeface="Sakkal Majalla" pitchFamily="2" charset="-78"/>
                <a:cs typeface="Sakkal Majalla" pitchFamily="2" charset="-78"/>
              </a:rPr>
              <a:t> سهلة الفهم، مناسبة للأطفال والأميين، جذابة للمستجيبين.</a:t>
            </a:r>
          </a:p>
          <a:p>
            <a:endParaRPr lang="fr-FR" dirty="0"/>
          </a:p>
        </p:txBody>
      </p:sp>
      <p:pic>
        <p:nvPicPr>
          <p:cNvPr id="30722" name="Picture 2" descr="كيفية إنشاء استبيان إلكتروني خطوة بخطوة - مدونة خمسات"/>
          <p:cNvPicPr>
            <a:picLocks noChangeAspect="1" noChangeArrowheads="1"/>
          </p:cNvPicPr>
          <p:nvPr/>
        </p:nvPicPr>
        <p:blipFill>
          <a:blip r:embed="rId2" cstate="print"/>
          <a:srcRect/>
          <a:stretch>
            <a:fillRect/>
          </a:stretch>
        </p:blipFill>
        <p:spPr bwMode="auto">
          <a:xfrm>
            <a:off x="-36512" y="0"/>
            <a:ext cx="3624337" cy="6885384"/>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1296</Words>
  <Application>Microsoft Office PowerPoint</Application>
  <PresentationFormat>Affichage à l'écran (4:3)</PresentationFormat>
  <Paragraphs>116</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المحاضرة رقم 08</vt:lpstr>
      <vt:lpstr>Diapositive 2</vt:lpstr>
      <vt:lpstr>الاستبيان</vt:lpstr>
      <vt:lpstr>أهمية الاستبيانات في البحث العلمي </vt:lpstr>
      <vt:lpstr>مراحل إعداد الاستبيان </vt:lpstr>
      <vt:lpstr> أنواع الاستبيانات</vt:lpstr>
      <vt:lpstr>الاستبيانات المغلقة</vt:lpstr>
      <vt:lpstr>الاستبيانات المفتوحة </vt:lpstr>
      <vt:lpstr>الاستبيانات المختلطة</vt:lpstr>
      <vt:lpstr>المقابلة</vt:lpstr>
      <vt:lpstr>أهمية المقابلة في البحث العلمي </vt:lpstr>
      <vt:lpstr>المقابلات المنظمة (Structured Interviews)</vt:lpstr>
      <vt:lpstr>المقابلات غير المنظمة ((Unstructured Interviews </vt:lpstr>
      <vt:lpstr>المقابلات شبه المنظمة ((Semi-structured Interviews </vt:lpstr>
      <vt:lpstr>Diapositive 15</vt:lpstr>
      <vt:lpstr>أهمية الملاحظة في البحث العلمي </vt:lpstr>
      <vt:lpstr>أنواع الملاحظة في البحث العلمي </vt:lpstr>
      <vt:lpstr>خطوات إجراء الملاحظة </vt:lpstr>
      <vt:lpstr>مزايا وعيوب كل أداة من أدوات البحث العلمي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 08</dc:title>
  <dc:creator>HP</dc:creator>
  <cp:lastModifiedBy>HP</cp:lastModifiedBy>
  <cp:revision>19</cp:revision>
  <dcterms:created xsi:type="dcterms:W3CDTF">2024-11-27T12:43:44Z</dcterms:created>
  <dcterms:modified xsi:type="dcterms:W3CDTF">2024-11-27T16:35:15Z</dcterms:modified>
</cp:coreProperties>
</file>