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embedTrueTypeFonts="1" saveSubsetFonts="1" autoCompressPictures="0">
  <p:sldMasterIdLst>
    <p:sldMasterId id="2147483648" r:id="rId1"/>
  </p:sldMasterIdLst>
  <p:notesMasterIdLst>
    <p:notesMasterId r:id="rId2"/>
  </p:notesMasterIdLst>
  <p:sldIdLst>
    <p:sldId id="256" r:id="rId3"/>
    <p:sldId id="257" r:id="rId4"/>
    <p:sldId id="259" r:id="rId5"/>
    <p:sldId id="260" r:id="rId6"/>
    <p:sldId id="261" r:id="rId7"/>
    <p:sldId id="263" r:id="rId8"/>
    <p:sldId id="264" r:id="rId9"/>
    <p:sldId id="265" r:id="rId10"/>
  </p:sldIdLst>
  <p:sldSz cx="14630400" cy="8229600"/>
  <p:notesSz cx="8229600" cy="14630400"/>
  <p:embeddedFontLst>
    <p:embeddedFont>
      <p:font typeface="Sakkal Majalla" pitchFamily="2" charset="-78"/>
      <p:regular r:id="rId12"/>
      <p:bold r:id="rId13"/>
    </p:embeddedFont>
    <p:embeddedFont>
      <p:font typeface="Inter" charset="0"/>
      <p:regular r:id="rId14"/>
    </p:embeddedFont>
    <p:embeddedFont>
      <p:font typeface="Calibri" pitchFamily="34" charset="0"/>
      <p:regular r:id="rId15"/>
      <p:bold r:id="rId16"/>
      <p:italic r:id="rId17"/>
      <p:boldItalic r:id="rId18"/>
    </p:embeddedFont>
  </p:embeddedFontLst>
  <p:custDataLst>
    <p:tags r:id="rId1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48" y="-64"/>
      </p:cViewPr>
      <p:guideLst>
        <p:guide orient="horz" pos="2592"/>
        <p:guide pos="4608"/>
      </p:guideLst>
    </p:cSldViewPr>
  </p:slideViewPr>
  <p:notesTextViewPr>
    <p:cViewPr>
      <p:scale>
        <a:sx n="1" d="1"/>
        <a:sy n="1" d="1"/>
      </p:scale>
      <p:origin x="0" y="0"/>
    </p:cViewPr>
  </p:notesTextViewPr>
  <p:notesViewPr>
    <p:cSldViewPr>
      <p:cViewPr>
        <p:scale>
          <a:sx n="1" d="100"/>
          <a:sy n="1" d="100"/>
        </p:scale>
        <p:origin x="0" y="0"/>
      </p:cViewPr>
    </p:cSldViewPr>
  </p:notesViewPr>
  <p:gridSpacing cx="78028800" cy="780288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tags" Target="tags/tag1.xml" /><Relationship Id="rId12" Type="http://schemas.openxmlformats.org/officeDocument/2006/relationships/font" Target="fonts/font1.fntdata" /><Relationship Id="rId13" Type="http://schemas.openxmlformats.org/officeDocument/2006/relationships/font" Target="fonts/font2.fntdata" /><Relationship Id="rId14" Type="http://schemas.openxmlformats.org/officeDocument/2006/relationships/font" Target="fonts/font3.fntdata" /><Relationship Id="rId15" Type="http://schemas.openxmlformats.org/officeDocument/2006/relationships/font" Target="fonts/font4.fntdata" /><Relationship Id="rId16" Type="http://schemas.openxmlformats.org/officeDocument/2006/relationships/font" Target="fonts/font5.fntdata" /><Relationship Id="rId17" Type="http://schemas.openxmlformats.org/officeDocument/2006/relationships/font" Target="fonts/font6.fntdata" /><Relationship Id="rId18" Type="http://schemas.openxmlformats.org/officeDocument/2006/relationships/font" Target="fonts/font7.fntdata"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hyperlink" Target="https://gamma.app/?utm_source=made-with-gamma" TargetMode="External"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1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2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4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5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6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8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p:cSld name="Slide 9 master">
    <p:spTree>
      <p:nvGrpSpPr>
        <p:cNvPr id="1" name=""/>
        <p:cNvGrpSpPr/>
        <p:nvPr/>
      </p:nvGrpSpPr>
      <p:grpSpPr>
        <a:xfrm>
          <a:off x="0" y="0"/>
          <a: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p:spPr>
        <p:txBody>
          <a:bodyPr/>
          <a:lstStyle/>
          <a:p/>
        </p:txBody>
      </p:sp>
      <p:pic>
        <p:nvPicPr>
          <p:cNvPr id="4" name="Image 1" descr="preencoded.png">
            <a:hlinkClick r:id="rId3"/>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7" r:id="rId6"/>
    <p:sldLayoutId id="2147483658" r:id="rId7"/>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7.jpe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1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1">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47280"/>
            <a:ext cx="7556421" cy="2054066"/>
          </a:xfrm>
          <a:prstGeom prst="rect">
            <a:avLst/>
          </a:prstGeom>
          <a:noFill/>
        </p:spPr>
        <p:txBody>
          <a:bodyPr wrap="square" lIns="0" tIns="0" rIns="0" bIns="0" rtlCol="0" anchor="t"/>
          <a:lstStyle/>
          <a:p>
            <a:pPr marL="0" indent="0" algn="ctr" rtl="1">
              <a:lnSpc>
                <a:spcPts val="8050"/>
              </a:lnSpc>
              <a:buNone/>
            </a:pPr>
            <a:r>
              <a:rPr lang="ar-DZ" sz="4000" b="1" smtClean="0">
                <a:solidFill>
                  <a:srgbClr val="000000"/>
                </a:solidFill>
                <a:latin typeface="Sakkal Majalla" pitchFamily="2" charset="-78"/>
                <a:ea typeface="Petrona Bold" pitchFamily="34" charset="-122"/>
                <a:cs typeface="Sakkal Majalla" pitchFamily="2" charset="-78"/>
              </a:rPr>
              <a:t>المحاضرة رقم 02:</a:t>
            </a:r>
            <a:endParaRPr lang="en-US" sz="4000">
              <a:latin typeface="Sakkal Majalla" pitchFamily="2" charset="-78"/>
              <a:cs typeface="Sakkal Majalla" pitchFamily="2" charset="-78"/>
            </a:endParaRPr>
          </a:p>
        </p:txBody>
      </p:sp>
      <p:sp>
        <p:nvSpPr>
          <p:cNvPr id="4" name="Text 1"/>
          <p:cNvSpPr/>
          <p:nvPr/>
        </p:nvSpPr>
        <p:spPr>
          <a:xfrm>
            <a:off x="6280190" y="3333509"/>
            <a:ext cx="7556421" cy="2196707"/>
          </a:xfrm>
          <a:prstGeom prst="rect">
            <a:avLst/>
          </a:prstGeom>
          <a:noFill/>
        </p:spPr>
        <p:txBody>
          <a:bodyPr wrap="square" lIns="0" tIns="0" rIns="0" bIns="0" rtlCol="0" anchor="t"/>
          <a:lstStyle/>
          <a:p>
            <a:pPr marL="0" indent="0" algn="ctr" rtl="1">
              <a:lnSpc>
                <a:spcPts val="2850"/>
              </a:lnSpc>
              <a:buNone/>
            </a:pPr>
            <a:r>
              <a:rPr lang="ar-DZ" sz="4000" smtClean="0">
                <a:solidFill>
                  <a:srgbClr val="272525"/>
                </a:solidFill>
                <a:latin typeface="Sakkal Majalla" pitchFamily="2" charset="-78"/>
                <a:ea typeface="Inter" pitchFamily="34" charset="-122"/>
                <a:cs typeface="Sakkal Majalla" pitchFamily="2" charset="-78"/>
              </a:rPr>
              <a:t>أخلاقيات البحث العلمي والسرقة العلمية</a:t>
            </a:r>
            <a:endParaRPr lang="en-US" sz="4000">
              <a:latin typeface="Sakkal Majalla" pitchFamily="2" charset="-78"/>
              <a:cs typeface="Sakkal Majalla" pitchFamily="2" charset="-78"/>
            </a:endParaRPr>
          </a:p>
        </p:txBody>
      </p:sp>
      <p:sp>
        <p:nvSpPr>
          <p:cNvPr id="5" name="Shape 2"/>
          <p:cNvSpPr/>
          <p:nvPr/>
        </p:nvSpPr>
        <p:spPr>
          <a:xfrm>
            <a:off x="6280190" y="5802273"/>
            <a:ext cx="362903" cy="362903"/>
          </a:xfrm>
          <a:prstGeom prst="roundRect">
            <a:avLst>
              <a:gd name="adj" fmla="val 25194296"/>
            </a:avLst>
          </a:prstGeom>
          <a:noFill/>
          <a:ln w="7620">
            <a:solidFill>
              <a:srgbClr val="FFFFFF"/>
            </a:solidFill>
            <a:prstDash val="solid"/>
          </a:ln>
        </p:spPr>
        <p:txBody>
          <a:bodyPr/>
          <a:lstStyle/>
          <a:p/>
        </p:txBody>
      </p:sp>
      <p:pic>
        <p:nvPicPr>
          <p:cNvPr id="6" name="Image 1" descr="preencoded.png"/>
          <p:cNvPicPr>
            <a:picLocks noChangeAspect="1"/>
          </p:cNvPicPr>
          <p:nvPr/>
        </p:nvPicPr>
        <p:blipFill>
          <a:blip r:embed="rId4"/>
          <a:stretch>
            <a:fillRect/>
          </a:stretch>
        </p:blipFill>
        <p:spPr>
          <a:xfrm>
            <a:off x="6287810" y="5809893"/>
            <a:ext cx="347663" cy="347663"/>
          </a:xfrm>
          <a:prstGeom prst="rect">
            <a:avLst/>
          </a:prstGeom>
        </p:spPr>
      </p:pic>
      <p:sp>
        <p:nvSpPr>
          <p:cNvPr id="7" name="Text 3"/>
          <p:cNvSpPr/>
          <p:nvPr/>
        </p:nvSpPr>
        <p:spPr>
          <a:xfrm>
            <a:off x="6756440" y="5785366"/>
            <a:ext cx="2611517" cy="396835"/>
          </a:xfrm>
          <a:prstGeom prst="rect">
            <a:avLst/>
          </a:prstGeom>
          <a:noFill/>
        </p:spPr>
        <p:txBody>
          <a:bodyPr wrap="none" lIns="0" tIns="0" rIns="0" bIns="0" rtlCol="0" anchor="t"/>
          <a:lstStyle/>
          <a:p>
            <a:pPr marL="0" indent="0" algn="l">
              <a:lnSpc>
                <a:spcPts val="3100"/>
              </a:lnSpc>
              <a:buNone/>
            </a:pPr>
            <a:r>
              <a:rPr lang="en-US" sz="2200" b="1">
                <a:solidFill>
                  <a:srgbClr val="272525"/>
                </a:solidFill>
                <a:latin typeface="Inter Bold" pitchFamily="34" charset="0"/>
                <a:ea typeface="Inter Bold" pitchFamily="34" charset="-122"/>
                <a:cs typeface="Inter Bold" pitchFamily="34" charset="-120"/>
              </a:rPr>
              <a:t>par Soumia SALAA</a:t>
            </a:r>
            <a:endParaRPr lang="en-US" sz="2200"/>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2">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9" name="Text 6"/>
          <p:cNvSpPr/>
          <p:nvPr/>
        </p:nvSpPr>
        <p:spPr>
          <a:xfrm>
            <a:off x="4839295" y="3023116"/>
            <a:ext cx="202525" cy="357307"/>
          </a:xfrm>
          <a:prstGeom prst="rect">
            <a:avLst/>
          </a:prstGeom>
          <a:noFill/>
        </p:spPr>
        <p:txBody>
          <a:bodyPr wrap="none" lIns="0" tIns="0" rIns="0" bIns="0" rtlCol="0" anchor="t"/>
          <a:lstStyle/>
          <a:p>
            <a:pPr marL="0" indent="0" algn="ctr" rtl="1">
              <a:lnSpc>
                <a:spcPts val="2800"/>
              </a:lnSpc>
              <a:buNone/>
            </a:pPr>
            <a:endParaRPr lang="en-US" sz="2800"/>
          </a:p>
        </p:txBody>
      </p:sp>
      <p:sp>
        <p:nvSpPr>
          <p:cNvPr id="16" name="Rectangle 15"/>
          <p:cNvSpPr/>
          <p:nvPr/>
        </p:nvSpPr>
        <p:spPr>
          <a:xfrm>
            <a:off x="1174345" y="3191470"/>
            <a:ext cx="7315200" cy="2062103"/>
          </a:xfrm>
          <a:prstGeom prst="rect">
            <a:avLst/>
          </a:prstGeom>
        </p:spPr>
        <p:txBody>
          <a:bodyPr>
            <a:spAutoFit/>
          </a:bodyPr>
          <a:lstStyle/>
          <a:p>
            <a:pPr algn="just" rtl="1"/>
            <a:r>
              <a:rPr lang="ar-DZ" sz="3200" smtClean="0">
                <a:latin typeface="Sakkal Majalla" pitchFamily="2" charset="-78"/>
                <a:cs typeface="Sakkal Majalla" pitchFamily="2" charset="-78"/>
              </a:rPr>
              <a:t>تعدّ أخلاقيات البحث العلمي حجر الأساس لضمان دقة ونزاهة النتائج العلمية، وحرصًا على حماية حقوق الملكية الفكرية، ستُسلط المحاضرة على أهم مفاهيم أخلاقيات البحث العلمي، وخطورة السرقة العلمية، وطرق الوقاية منها</a:t>
            </a:r>
            <a:endParaRPr lang="ar-DZ" sz="3200">
              <a:latin typeface="Sakkal Majalla" pitchFamily="2" charset="-78"/>
              <a:cs typeface="Sakkal Majalla" pitchFamily="2" charset="-78"/>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4">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15065"/>
            <a:ext cx="7389501" cy="578051"/>
          </a:xfrm>
          <a:prstGeom prst="rect">
            <a:avLst/>
          </a:prstGeom>
          <a:noFill/>
        </p:spPr>
        <p:txBody>
          <a:bodyPr wrap="none" lIns="0" tIns="0" rIns="0" bIns="0" rtlCol="0" anchor="t"/>
          <a:lstStyle/>
          <a:p>
            <a:pPr algn="ctr" rtl="1">
              <a:lnSpc>
                <a:spcPts val="5850"/>
              </a:lnSpc>
            </a:pPr>
            <a:r>
              <a:rPr lang="en-US" sz="4400" b="1" err="1" smtClean="0">
                <a:solidFill>
                  <a:srgbClr val="000000"/>
                </a:solidFill>
                <a:latin typeface="Sakkal Majalla" pitchFamily="2" charset="-78"/>
                <a:ea typeface="Petrona Bold" pitchFamily="34" charset="-122"/>
                <a:cs typeface="Sakkal Majalla" pitchFamily="2" charset="-78"/>
              </a:rPr>
              <a:t>البحث العلمي </a:t>
            </a:r>
            <a:r>
              <a:rPr lang="ar-DZ" sz="4400" b="1" smtClean="0">
                <a:latin typeface="Sakkal Majalla" pitchFamily="2" charset="-78"/>
                <a:cs typeface="Sakkal Majalla" pitchFamily="2" charset="-78"/>
              </a:rPr>
              <a:t>والأخلاقيات المرتبطة به</a:t>
            </a:r>
            <a:endParaRPr lang="ar-DZ" sz="4400" b="1" smtClean="0">
              <a:latin typeface="Sakkal Majalla" pitchFamily="2" charset="-78"/>
              <a:cs typeface="Sakkal Majalla" pitchFamily="2" charset="-78"/>
            </a:endParaRPr>
          </a:p>
          <a:p>
            <a:pPr marL="0" indent="0" algn="ctr" rtl="1">
              <a:lnSpc>
                <a:spcPts val="5850"/>
              </a:lnSpc>
              <a:buNone/>
            </a:pPr>
            <a:endParaRPr lang="en-US" sz="11500">
              <a:latin typeface="Sakkal Majalla" pitchFamily="2" charset="-78"/>
              <a:cs typeface="Sakkal Majalla" pitchFamily="2" charset="-78"/>
            </a:endParaRPr>
          </a:p>
        </p:txBody>
      </p:sp>
      <p:sp>
        <p:nvSpPr>
          <p:cNvPr id="10" name="Shape 7"/>
          <p:cNvSpPr/>
          <p:nvPr/>
        </p:nvSpPr>
        <p:spPr>
          <a:xfrm>
            <a:off x="793790" y="3993266"/>
            <a:ext cx="3664863" cy="2036325"/>
          </a:xfrm>
          <a:prstGeom prst="roundRect">
            <a:avLst>
              <a:gd name="adj" fmla="val 5595"/>
            </a:avLst>
          </a:prstGeom>
          <a:solidFill>
            <a:srgbClr val="CCEEFF"/>
          </a:solidFill>
          <a:ln w="7620">
            <a:solidFill>
              <a:srgbClr val="B2D4E5"/>
            </a:solidFill>
            <a:prstDash val="solid"/>
          </a:ln>
        </p:spPr>
        <p:txBody>
          <a:bodyPr/>
          <a:lstStyle/>
          <a:p/>
        </p:txBody>
      </p:sp>
      <p:sp>
        <p:nvSpPr>
          <p:cNvPr id="13" name="Shape 10"/>
          <p:cNvSpPr/>
          <p:nvPr/>
        </p:nvSpPr>
        <p:spPr>
          <a:xfrm>
            <a:off x="4685467" y="3993266"/>
            <a:ext cx="3821925" cy="2013175"/>
          </a:xfrm>
          <a:prstGeom prst="roundRect">
            <a:avLst>
              <a:gd name="adj" fmla="val 5595"/>
            </a:avLst>
          </a:prstGeom>
          <a:solidFill>
            <a:srgbClr val="CCEEFF"/>
          </a:solidFill>
          <a:ln w="7620">
            <a:solidFill>
              <a:srgbClr val="B2D4E5"/>
            </a:solidFill>
            <a:prstDash val="solid"/>
          </a:ln>
        </p:spPr>
        <p:txBody>
          <a:bodyPr/>
          <a:lstStyle/>
          <a:p/>
        </p:txBody>
      </p:sp>
      <p:sp>
        <p:nvSpPr>
          <p:cNvPr id="16" name="Rectangle 15"/>
          <p:cNvSpPr/>
          <p:nvPr/>
        </p:nvSpPr>
        <p:spPr>
          <a:xfrm>
            <a:off x="1006924" y="2187615"/>
            <a:ext cx="7343405" cy="1384995"/>
          </a:xfrm>
          <a:prstGeom prst="rect">
            <a:avLst/>
          </a:prstGeom>
        </p:spPr>
        <p:txBody>
          <a:bodyPr wrap="square">
            <a:spAutoFit/>
          </a:bodyPr>
          <a:lstStyle/>
          <a:p>
            <a:pPr algn="just" rtl="1"/>
            <a:r>
              <a:rPr lang="ar-DZ" sz="2800" smtClean="0">
                <a:latin typeface="Sakkal Majalla" pitchFamily="2" charset="-78"/>
                <a:cs typeface="Sakkal Majalla" pitchFamily="2" charset="-78"/>
              </a:rPr>
              <a:t>البحث العلمي هو عملية منهجية تُستخدم لاكتشاف الحقائق وتفسير الظواهر. أما أخلاقيات البحث العلمي، فهي مجموعة من القواعد والمبادئ التي تُوجّه الباحثين نحو سلوك مهني مُلتزم بالنزاهة والدقة.</a:t>
            </a:r>
            <a:endParaRPr lang="ar-DZ" sz="2800">
              <a:latin typeface="Sakkal Majalla" pitchFamily="2" charset="-78"/>
              <a:cs typeface="Sakkal Majalla" pitchFamily="2" charset="-78"/>
            </a:endParaRPr>
          </a:p>
        </p:txBody>
      </p:sp>
      <p:sp>
        <p:nvSpPr>
          <p:cNvPr id="17" name="Rectangle 16"/>
          <p:cNvSpPr/>
          <p:nvPr/>
        </p:nvSpPr>
        <p:spPr>
          <a:xfrm>
            <a:off x="4942379" y="4154013"/>
            <a:ext cx="3240912" cy="1938992"/>
          </a:xfrm>
          <a:prstGeom prst="rect">
            <a:avLst/>
          </a:prstGeom>
        </p:spPr>
        <p:txBody>
          <a:bodyPr wrap="square">
            <a:spAutoFit/>
          </a:bodyPr>
          <a:lstStyle/>
          <a:p>
            <a:pPr algn="r" rtl="1"/>
            <a:r>
              <a:rPr lang="ar-DZ" sz="2400" b="1" smtClean="0">
                <a:latin typeface="Sakkal Majalla" pitchFamily="2" charset="-78"/>
                <a:cs typeface="Sakkal Majalla" pitchFamily="2" charset="-78"/>
              </a:rPr>
              <a:t>الشفافية</a:t>
            </a:r>
          </a:p>
          <a:p>
            <a:pPr algn="r" rtl="1"/>
            <a:r>
              <a:rPr lang="ar-DZ" sz="2400" smtClean="0">
                <a:latin typeface="Sakkal Majalla" pitchFamily="2" charset="-78"/>
                <a:cs typeface="Sakkal Majalla" pitchFamily="2" charset="-78"/>
              </a:rPr>
              <a:t>ينبغي على الباحث أن يُشارك نتائج بحثه بطريقة واضحة وشفافة، مما يُمكن الآخرين من التحقق من صحة البيانات.</a:t>
            </a:r>
            <a:endParaRPr lang="ar-DZ" sz="2400">
              <a:latin typeface="Sakkal Majalla" pitchFamily="2" charset="-78"/>
              <a:cs typeface="Sakkal Majalla" pitchFamily="2" charset="-78"/>
            </a:endParaRPr>
          </a:p>
        </p:txBody>
      </p:sp>
      <p:sp>
        <p:nvSpPr>
          <p:cNvPr id="18" name="Shape 7"/>
          <p:cNvSpPr/>
          <p:nvPr/>
        </p:nvSpPr>
        <p:spPr>
          <a:xfrm>
            <a:off x="2379565" y="6188543"/>
            <a:ext cx="3974936" cy="1890586"/>
          </a:xfrm>
          <a:prstGeom prst="roundRect">
            <a:avLst>
              <a:gd name="adj" fmla="val 5595"/>
            </a:avLst>
          </a:prstGeom>
          <a:solidFill>
            <a:srgbClr val="CCEEFF"/>
          </a:solidFill>
          <a:ln w="7620">
            <a:solidFill>
              <a:srgbClr val="B2D4E5"/>
            </a:solidFill>
            <a:prstDash val="solid"/>
          </a:ln>
        </p:spPr>
        <p:txBody>
          <a:bodyPr/>
          <a:lstStyle/>
          <a:p/>
        </p:txBody>
      </p:sp>
      <p:sp>
        <p:nvSpPr>
          <p:cNvPr id="12289" name="Rectangle 1"/>
          <p:cNvSpPr>
            <a:spLocks noChangeArrowheads="1"/>
          </p:cNvSpPr>
          <p:nvPr/>
        </p:nvSpPr>
        <p:spPr bwMode="auto">
          <a:xfrm>
            <a:off x="1088050" y="4215893"/>
            <a:ext cx="3229337" cy="1569660"/>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pPr>
            <a:r>
              <a:rPr kumimoji="0" lang="ar-SA" sz="2400" b="1" i="0" u="none" strike="noStrike" cap="none" normalizeH="0" baseline="0" smtClean="0">
                <a:ln>
                  <a:noFill/>
                </a:ln>
                <a:solidFill>
                  <a:schemeClr val="tx1"/>
                </a:solidFill>
                <a:effectLst/>
                <a:latin typeface="Sakkal Majalla" pitchFamily="2" charset="-78"/>
                <a:cs typeface="Sakkal Majalla" pitchFamily="2" charset="-78"/>
              </a:rPr>
              <a:t>الموضوعية</a:t>
            </a:r>
            <a:endParaRPr kumimoji="0" lang="fr-FR" sz="2400" b="1" i="0" u="none" strike="noStrike" cap="none" normalizeH="0" baseline="0" smtClean="0">
              <a:ln>
                <a:noFill/>
              </a:ln>
              <a:solidFill>
                <a:schemeClr val="tx1"/>
              </a:solidFill>
              <a:effectLst/>
              <a:latin typeface="Sakkal Majalla" pitchFamily="2" charset="-78"/>
              <a:cs typeface="Sakkal Majalla" pitchFamily="2" charset="-78"/>
            </a:endParaRPr>
          </a:p>
          <a:p>
            <a:pPr marL="0" marR="0" lvl="0" indent="0" algn="just" defTabSz="914400" rtl="1" eaLnBrk="0" fontAlgn="base" latinLnBrk="0" hangingPunct="0">
              <a:lnSpc>
                <a:spcPct val="100000"/>
              </a:lnSpc>
              <a:spcBef>
                <a:spcPct val="0"/>
              </a:spcBef>
              <a:spcAft>
                <a:spcPct val="0"/>
              </a:spcAft>
              <a:buClrTx/>
              <a:buSzTx/>
              <a:buFontTx/>
              <a:buNone/>
            </a:pPr>
            <a:r>
              <a:rPr kumimoji="0" lang="ar-SA" sz="2400" b="0" i="0" u="none" strike="noStrike" cap="none" normalizeH="0" baseline="0" smtClean="0">
                <a:ln>
                  <a:noFill/>
                </a:ln>
                <a:solidFill>
                  <a:schemeClr val="tx1"/>
                </a:solidFill>
                <a:effectLst/>
                <a:latin typeface="Sakkal Majalla" pitchFamily="2" charset="-78"/>
                <a:cs typeface="Sakkal Majalla" pitchFamily="2" charset="-78"/>
              </a:rPr>
              <a:t>على الباحث أن يكون مُوضوعيًا في جمع البيانات وتحليلها، دون انحياز أو تأثر بعوامل شخصية</a:t>
            </a:r>
            <a:r>
              <a:rPr kumimoji="0" lang="fr-FR" sz="2400" b="0" i="0" u="none" strike="noStrike" cap="none" normalizeH="0" baseline="0" smtClean="0">
                <a:ln>
                  <a:noFill/>
                </a:ln>
                <a:solidFill>
                  <a:schemeClr val="tx1"/>
                </a:solidFill>
                <a:effectLst/>
                <a:latin typeface="Sakkal Majalla" pitchFamily="2" charset="-78"/>
                <a:cs typeface="Sakkal Majalla" pitchFamily="2" charset="-78"/>
              </a:rPr>
              <a:t>.</a:t>
            </a:r>
            <a:endParaRPr kumimoji="0" lang="fr-FR" sz="5400" b="0" i="0" u="none" strike="noStrike" cap="none" normalizeH="0" baseline="0" smtClean="0">
              <a:ln>
                <a:noFill/>
              </a:ln>
              <a:solidFill>
                <a:schemeClr val="tx1"/>
              </a:solidFill>
              <a:effectLst/>
              <a:latin typeface="Sakkal Majalla" pitchFamily="2" charset="-78"/>
              <a:cs typeface="Sakkal Majalla" pitchFamily="2" charset="-78"/>
            </a:endParaRPr>
          </a:p>
        </p:txBody>
      </p:sp>
      <p:sp>
        <p:nvSpPr>
          <p:cNvPr id="20" name="Rectangle 19"/>
          <p:cNvSpPr/>
          <p:nvPr/>
        </p:nvSpPr>
        <p:spPr>
          <a:xfrm>
            <a:off x="2766349" y="6245935"/>
            <a:ext cx="3310360" cy="1938992"/>
          </a:xfrm>
          <a:prstGeom prst="rect">
            <a:avLst/>
          </a:prstGeom>
        </p:spPr>
        <p:txBody>
          <a:bodyPr wrap="square">
            <a:spAutoFit/>
          </a:bodyPr>
          <a:lstStyle/>
          <a:p>
            <a:pPr algn="just" rtl="1"/>
            <a:r>
              <a:rPr lang="ar-DZ" sz="2400" b="1" smtClean="0">
                <a:latin typeface="Sakkal Majalla" pitchFamily="2" charset="-78"/>
                <a:cs typeface="Sakkal Majalla" pitchFamily="2" charset="-78"/>
              </a:rPr>
              <a:t>النزاهة والأمانة</a:t>
            </a:r>
          </a:p>
          <a:p>
            <a:pPr algn="just" rtl="1"/>
            <a:r>
              <a:rPr lang="ar-DZ" sz="2400" smtClean="0">
                <a:latin typeface="Sakkal Majalla" pitchFamily="2" charset="-78"/>
                <a:cs typeface="Sakkal Majalla" pitchFamily="2" charset="-78"/>
              </a:rPr>
              <a:t>تُعتبر النزاهة والأمانة من أهم مبادئ أخلاقيات البحث، وهي تتضمن تقديم الحقائق بدقة دون تحريف أو اختلاق.</a:t>
            </a:r>
            <a:endParaRPr lang="ar-DZ" sz="2400">
              <a:latin typeface="Sakkal Majalla" pitchFamily="2" charset="-78"/>
              <a:cs typeface="Sakkal Majalla" pitchFamily="2" charset="-78"/>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5">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67458"/>
            <a:ext cx="5954197" cy="744260"/>
          </a:xfrm>
          <a:prstGeom prst="rect">
            <a:avLst/>
          </a:prstGeom>
          <a:noFill/>
        </p:spPr>
        <p:txBody>
          <a:bodyPr wrap="none" lIns="0" tIns="0" rIns="0" bIns="0" rtlCol="0" anchor="t"/>
          <a:lstStyle/>
          <a:p>
            <a:r>
              <a:rPr lang="ar-DZ" sz="4800" b="1" smtClean="0"/>
              <a:t>أهمية الالتزام بالأخلاقيات في البحث العلمي</a:t>
            </a:r>
            <a:endParaRPr lang="ar-DZ" sz="4800" b="1"/>
          </a:p>
        </p:txBody>
      </p:sp>
      <p:pic>
        <p:nvPicPr>
          <p:cNvPr id="4" name="Image 1" descr="preencoded.png"/>
          <p:cNvPicPr>
            <a:picLocks noChangeAspect="1"/>
          </p:cNvPicPr>
          <p:nvPr/>
        </p:nvPicPr>
        <p:blipFill>
          <a:blip r:embed="rId4"/>
          <a:stretch>
            <a:fillRect/>
          </a:stretch>
        </p:blipFill>
        <p:spPr>
          <a:xfrm>
            <a:off x="793790" y="2651879"/>
            <a:ext cx="566976" cy="566976"/>
          </a:xfrm>
          <a:prstGeom prst="rect">
            <a:avLst/>
          </a:prstGeom>
        </p:spPr>
      </p:pic>
      <p:sp>
        <p:nvSpPr>
          <p:cNvPr id="5" name="Text 1"/>
          <p:cNvSpPr/>
          <p:nvPr/>
        </p:nvSpPr>
        <p:spPr>
          <a:xfrm>
            <a:off x="793790" y="3445669"/>
            <a:ext cx="2977039" cy="372070"/>
          </a:xfrm>
          <a:prstGeom prst="rect">
            <a:avLst/>
          </a:prstGeom>
          <a:noFill/>
        </p:spPr>
        <p:txBody>
          <a:bodyPr wrap="none" lIns="0" tIns="0" rIns="0" bIns="0" rtlCol="0" anchor="t"/>
          <a:lstStyle/>
          <a:p>
            <a:pPr algn="r" rtl="1"/>
            <a:r>
              <a:rPr lang="ar-DZ" sz="2800" b="1" smtClean="0">
                <a:latin typeface="Sakkal Majalla" pitchFamily="2" charset="-78"/>
                <a:cs typeface="Sakkal Majalla" pitchFamily="2" charset="-78"/>
              </a:rPr>
              <a:t>الابتكار والتعاون</a:t>
            </a:r>
          </a:p>
        </p:txBody>
      </p:sp>
      <p:sp>
        <p:nvSpPr>
          <p:cNvPr id="6" name="Text 2"/>
          <p:cNvSpPr/>
          <p:nvPr/>
        </p:nvSpPr>
        <p:spPr>
          <a:xfrm>
            <a:off x="-1025127" y="3953827"/>
            <a:ext cx="4920916" cy="1376161"/>
          </a:xfrm>
          <a:prstGeom prst="rect">
            <a:avLst/>
          </a:prstGeom>
          <a:noFill/>
        </p:spPr>
        <p:txBody>
          <a:bodyPr wrap="none" lIns="0" tIns="0" rIns="0" bIns="0" rtlCol="0" anchor="t"/>
          <a:lstStyle/>
          <a:p>
            <a:pPr algn="r" rtl="1"/>
            <a:r>
              <a:rPr lang="ar-DZ" sz="2400" smtClean="0">
                <a:latin typeface="Sakkal Majalla" pitchFamily="2" charset="-78"/>
                <a:cs typeface="Sakkal Majalla" pitchFamily="2" charset="-78"/>
              </a:rPr>
              <a:t>تُشجع ثقافة الالتزام بالأخلاقيات على الابتكار</a:t>
            </a:r>
            <a:endParaRPr lang="fr-FR" sz="2400" smtClean="0">
              <a:latin typeface="Sakkal Majalla" pitchFamily="2" charset="-78"/>
              <a:cs typeface="Sakkal Majalla" pitchFamily="2" charset="-78"/>
            </a:endParaRPr>
          </a:p>
          <a:p>
            <a:pPr algn="r" rtl="1"/>
            <a:r>
              <a:rPr lang="ar-DZ" sz="2400" smtClean="0">
                <a:latin typeface="Sakkal Majalla" pitchFamily="2" charset="-78"/>
                <a:cs typeface="Sakkal Majalla" pitchFamily="2" charset="-78"/>
              </a:rPr>
              <a:t> والتعاون بين الباحثين، </a:t>
            </a:r>
            <a:endParaRPr lang="fr-FR" sz="2400" smtClean="0">
              <a:latin typeface="Sakkal Majalla" pitchFamily="2" charset="-78"/>
              <a:cs typeface="Sakkal Majalla" pitchFamily="2" charset="-78"/>
            </a:endParaRPr>
          </a:p>
          <a:p>
            <a:pPr algn="r" rtl="1"/>
            <a:r>
              <a:rPr lang="ar-DZ" sz="2400" smtClean="0">
                <a:latin typeface="Sakkal Majalla" pitchFamily="2" charset="-78"/>
                <a:cs typeface="Sakkal Majalla" pitchFamily="2" charset="-78"/>
              </a:rPr>
              <a:t>مما يُساهم في تحسين جودة البحث العلمي.</a:t>
            </a:r>
            <a:endParaRPr lang="ar-DZ">
              <a:latin typeface="Sakkal Majalla" pitchFamily="2" charset="-78"/>
              <a:cs typeface="Sakkal Majalla" pitchFamily="2" charset="-78"/>
            </a:endParaRPr>
          </a:p>
        </p:txBody>
      </p:sp>
      <p:pic>
        <p:nvPicPr>
          <p:cNvPr id="7" name="Image 2" descr="preencoded.png"/>
          <p:cNvPicPr>
            <a:picLocks noChangeAspect="1"/>
          </p:cNvPicPr>
          <p:nvPr/>
        </p:nvPicPr>
        <p:blipFill>
          <a:blip r:embed="rId5"/>
          <a:stretch>
            <a:fillRect/>
          </a:stretch>
        </p:blipFill>
        <p:spPr>
          <a:xfrm>
            <a:off x="4742021" y="2651879"/>
            <a:ext cx="566976" cy="566976"/>
          </a:xfrm>
          <a:prstGeom prst="rect">
            <a:avLst/>
          </a:prstGeom>
        </p:spPr>
      </p:pic>
      <p:sp>
        <p:nvSpPr>
          <p:cNvPr id="8" name="Text 3"/>
          <p:cNvSpPr/>
          <p:nvPr/>
        </p:nvSpPr>
        <p:spPr>
          <a:xfrm>
            <a:off x="4742021" y="3445669"/>
            <a:ext cx="2977039" cy="372070"/>
          </a:xfrm>
          <a:prstGeom prst="rect">
            <a:avLst/>
          </a:prstGeom>
          <a:noFill/>
        </p:spPr>
        <p:txBody>
          <a:bodyPr wrap="none" lIns="0" tIns="0" rIns="0" bIns="0" rtlCol="0" anchor="t"/>
          <a:lstStyle/>
          <a:p>
            <a:pPr algn="r" rtl="1"/>
            <a:r>
              <a:rPr lang="ar-DZ" sz="2800" b="1" smtClean="0">
                <a:latin typeface="Sakkal Majalla" pitchFamily="2" charset="-78"/>
                <a:cs typeface="Sakkal Majalla" pitchFamily="2" charset="-78"/>
              </a:rPr>
              <a:t>مصداقية النتائج</a:t>
            </a:r>
          </a:p>
        </p:txBody>
      </p:sp>
      <p:sp>
        <p:nvSpPr>
          <p:cNvPr id="9" name="Text 4"/>
          <p:cNvSpPr/>
          <p:nvPr/>
        </p:nvSpPr>
        <p:spPr>
          <a:xfrm>
            <a:off x="4464221" y="3953828"/>
            <a:ext cx="4401979" cy="1043344"/>
          </a:xfrm>
          <a:prstGeom prst="rect">
            <a:avLst/>
          </a:prstGeom>
          <a:noFill/>
        </p:spPr>
        <p:txBody>
          <a:bodyPr wrap="none" lIns="0" tIns="0" rIns="0" bIns="0" rtlCol="0" anchor="t"/>
          <a:lstStyle/>
          <a:p>
            <a:r>
              <a:rPr lang="ar-DZ" sz="2400" smtClean="0">
                <a:latin typeface="Sakkal Majalla" pitchFamily="2" charset="-78"/>
                <a:cs typeface="Sakkal Majalla" pitchFamily="2" charset="-78"/>
              </a:rPr>
              <a:t>الالتزام بالأخلاقيات يُضمن دقة ونزاهة نتائج البحث،</a:t>
            </a:r>
            <a:endParaRPr lang="fr-FR" sz="2400" smtClean="0">
              <a:latin typeface="Sakkal Majalla" pitchFamily="2" charset="-78"/>
              <a:cs typeface="Sakkal Majalla" pitchFamily="2" charset="-78"/>
            </a:endParaRPr>
          </a:p>
          <a:p>
            <a:r>
              <a:rPr lang="ar-DZ" sz="2400" smtClean="0">
                <a:latin typeface="Sakkal Majalla" pitchFamily="2" charset="-78"/>
                <a:cs typeface="Sakkal Majalla" pitchFamily="2" charset="-78"/>
              </a:rPr>
              <a:t> مما يُعزز مصداقيتها ويُزيد من ثقة المجتمع العلمي بها</a:t>
            </a:r>
            <a:r>
              <a:rPr lang="ar-DZ" sz="2000" err="1" smtClean="0">
                <a:latin typeface="Sakkal Majalla" pitchFamily="2" charset="-78"/>
                <a:cs typeface="Sakkal Majalla" pitchFamily="2" charset="-78"/>
              </a:rPr>
              <a:t>.</a:t>
            </a:r>
            <a:endParaRPr lang="ar-DZ" sz="2000">
              <a:latin typeface="Sakkal Majalla" pitchFamily="2" charset="-78"/>
              <a:cs typeface="Sakkal Majalla" pitchFamily="2" charset="-78"/>
            </a:endParaRPr>
          </a:p>
        </p:txBody>
      </p:sp>
      <p:pic>
        <p:nvPicPr>
          <p:cNvPr id="13" name="Image 4" descr="preencoded.png"/>
          <p:cNvPicPr>
            <a:picLocks noChangeAspect="1"/>
          </p:cNvPicPr>
          <p:nvPr/>
        </p:nvPicPr>
        <p:blipFill>
          <a:blip r:embed="rId6"/>
          <a:stretch>
            <a:fillRect/>
          </a:stretch>
        </p:blipFill>
        <p:spPr>
          <a:xfrm>
            <a:off x="4672571" y="5541197"/>
            <a:ext cx="566976" cy="566976"/>
          </a:xfrm>
          <a:prstGeom prst="rect">
            <a:avLst/>
          </a:prstGeom>
        </p:spPr>
      </p:pic>
      <p:sp>
        <p:nvSpPr>
          <p:cNvPr id="14" name="Text 7"/>
          <p:cNvSpPr/>
          <p:nvPr/>
        </p:nvSpPr>
        <p:spPr>
          <a:xfrm>
            <a:off x="2963119" y="6207661"/>
            <a:ext cx="4755941" cy="1547387"/>
          </a:xfrm>
          <a:prstGeom prst="rect">
            <a:avLst/>
          </a:prstGeom>
          <a:noFill/>
        </p:spPr>
        <p:txBody>
          <a:bodyPr wrap="none" lIns="0" tIns="0" rIns="0" bIns="0" rtlCol="0" anchor="t"/>
          <a:lstStyle/>
          <a:p>
            <a:pPr algn="r" rtl="1"/>
            <a:r>
              <a:rPr lang="ar-DZ" sz="2800" b="1" smtClean="0">
                <a:latin typeface="Sakkal Majalla" pitchFamily="2" charset="-78"/>
                <a:cs typeface="Sakkal Majalla" pitchFamily="2" charset="-78"/>
              </a:rPr>
              <a:t>الاستفادة من النتائج</a:t>
            </a:r>
          </a:p>
          <a:p>
            <a:pPr algn="r" rtl="1"/>
            <a:r>
              <a:rPr lang="ar-DZ" sz="2800" smtClean="0">
                <a:latin typeface="Sakkal Majalla" pitchFamily="2" charset="-78"/>
                <a:cs typeface="Sakkal Majalla" pitchFamily="2" charset="-78"/>
              </a:rPr>
              <a:t>الالتزام بالأخلاقيات يُمكن المجتمع من الاستفادة</a:t>
            </a:r>
            <a:endParaRPr lang="fr-FR" sz="2800" smtClean="0">
              <a:latin typeface="Sakkal Majalla" pitchFamily="2" charset="-78"/>
              <a:cs typeface="Sakkal Majalla" pitchFamily="2" charset="-78"/>
            </a:endParaRPr>
          </a:p>
          <a:p>
            <a:pPr algn="r" rtl="1"/>
            <a:r>
              <a:rPr lang="ar-DZ" sz="2800" smtClean="0">
                <a:latin typeface="Sakkal Majalla" pitchFamily="2" charset="-78"/>
                <a:cs typeface="Sakkal Majalla" pitchFamily="2" charset="-78"/>
              </a:rPr>
              <a:t> من النتائج العلمية بشكل آمن ومُستدام.</a:t>
            </a:r>
            <a:endParaRPr lang="ar-DZ" sz="2800">
              <a:latin typeface="Sakkal Majalla" pitchFamily="2" charset="-78"/>
              <a:cs typeface="Sakkal Majalla" pitchFamily="2" charset="-78"/>
            </a:endParaRPr>
          </a:p>
        </p:txBody>
      </p:sp>
      <p:sp>
        <p:nvSpPr>
          <p:cNvPr id="15" name="Text 8"/>
          <p:cNvSpPr/>
          <p:nvPr/>
        </p:nvSpPr>
        <p:spPr>
          <a:xfrm>
            <a:off x="4742021" y="6299121"/>
            <a:ext cx="3608189" cy="362903"/>
          </a:xfrm>
          <a:prstGeom prst="rect">
            <a:avLst/>
          </a:prstGeom>
          <a:noFill/>
        </p:spPr>
        <p:txBody>
          <a:bodyPr wrap="none" lIns="0" tIns="0" rIns="0" bIns="0" rtlCol="0" anchor="t"/>
          <a:lstStyle/>
          <a:p>
            <a:pPr marL="0" indent="0" algn="l">
              <a:lnSpc>
                <a:spcPts val="2850"/>
              </a:lnSpc>
              <a:buNone/>
            </a:pPr>
            <a:endParaRPr lang="en-US" sz="1750"/>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6">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89" y="926432"/>
            <a:ext cx="7472787" cy="1467852"/>
          </a:xfrm>
          <a:prstGeom prst="rect">
            <a:avLst/>
          </a:prstGeom>
          <a:noFill/>
        </p:spPr>
        <p:txBody>
          <a:bodyPr wrap="none" lIns="0" tIns="0" rIns="0" bIns="0" rtlCol="0" anchor="t"/>
          <a:lstStyle/>
          <a:p>
            <a:pPr algn="ctr" rtl="1"/>
            <a:r>
              <a:rPr lang="ar-DZ" sz="3200" b="1" smtClean="0">
                <a:latin typeface="Sakkal Majalla" pitchFamily="2" charset="-78"/>
                <a:cs typeface="Sakkal Majalla" pitchFamily="2" charset="-78"/>
              </a:rPr>
              <a:t>أنواع السرقة العلمية والأضرار الناجمة عنها</a:t>
            </a:r>
          </a:p>
          <a:p>
            <a:pPr algn="r" rtl="1"/>
            <a:r>
              <a:rPr lang="ar-DZ" sz="2800" smtClean="0">
                <a:latin typeface="Sakkal Majalla" pitchFamily="2" charset="-78"/>
                <a:cs typeface="Sakkal Majalla" pitchFamily="2" charset="-78"/>
              </a:rPr>
              <a:t>السرقة العلمية هي استخدام أفكار أو أعمال شخص آخر دون إسنادها </a:t>
            </a:r>
            <a:endParaRPr lang="fr-FR" sz="2800" smtClean="0">
              <a:latin typeface="Sakkal Majalla" pitchFamily="2" charset="-78"/>
              <a:cs typeface="Sakkal Majalla" pitchFamily="2" charset="-78"/>
            </a:endParaRPr>
          </a:p>
          <a:p>
            <a:pPr algn="r" rtl="1"/>
            <a:r>
              <a:rPr lang="ar-DZ" sz="2800" smtClean="0">
                <a:latin typeface="Sakkal Majalla" pitchFamily="2" charset="-78"/>
                <a:cs typeface="Sakkal Majalla" pitchFamily="2" charset="-78"/>
              </a:rPr>
              <a:t>لصاحبها، وتُؤثر بشكل سلبي على النزاهة العلمية.</a:t>
            </a:r>
          </a:p>
          <a:p>
            <a:pPr algn="r" rtl="1"/>
            <a:endParaRPr lang="fr-FR" sz="2400" b="1" smtClean="0">
              <a:latin typeface="Sakkal Majalla" pitchFamily="2" charset="-78"/>
              <a:cs typeface="Sakkal Majalla" pitchFamily="2" charset="-78"/>
            </a:endParaRPr>
          </a:p>
          <a:p>
            <a:pPr algn="r" rtl="1"/>
            <a:endParaRPr lang="fr-FR" sz="2400" b="1" smtClean="0">
              <a:latin typeface="Sakkal Majalla" pitchFamily="2" charset="-78"/>
              <a:cs typeface="Sakkal Majalla" pitchFamily="2" charset="-78"/>
            </a:endParaRPr>
          </a:p>
          <a:p>
            <a:pPr algn="r" rtl="1"/>
            <a:endParaRPr lang="fr-FR" sz="2800" b="1" smtClean="0">
              <a:latin typeface="Sakkal Majalla" pitchFamily="2" charset="-78"/>
              <a:cs typeface="Sakkal Majalla" pitchFamily="2" charset="-78"/>
            </a:endParaRP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الانتحال</a:t>
            </a: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استخدام عمل شخص آخر دون إسناده إليه.</a:t>
            </a:r>
            <a:endParaRPr lang="fr-FR" sz="2800" smtClean="0">
              <a:latin typeface="Sakkal Majalla" pitchFamily="2" charset="-78"/>
              <a:cs typeface="Sakkal Majalla" pitchFamily="2" charset="-78"/>
            </a:endParaRPr>
          </a:p>
          <a:p>
            <a:pPr algn="r" rtl="1"/>
            <a:r>
              <a:rPr lang="fr-FR" sz="2400" smtClean="0">
                <a:latin typeface="Sakkal Majalla" pitchFamily="2" charset="-78"/>
                <a:cs typeface="Sakkal Majalla" pitchFamily="2" charset="-78"/>
              </a:rPr>
              <a:t>                     </a:t>
            </a: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السرقة الأدبية</a:t>
            </a: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نقل أفكار أو نصوص من مصادر أخرى دون ذكرها.</a:t>
            </a:r>
            <a:endParaRPr lang="fr-FR" sz="2800" smtClean="0">
              <a:latin typeface="Sakkal Majalla" pitchFamily="2" charset="-78"/>
              <a:cs typeface="Sakkal Majalla" pitchFamily="2" charset="-78"/>
            </a:endParaRPr>
          </a:p>
          <a:p>
            <a:pPr algn="r" rtl="1"/>
            <a:endParaRPr lang="ar-DZ" sz="2800" smtClean="0">
              <a:latin typeface="Sakkal Majalla" pitchFamily="2" charset="-78"/>
              <a:cs typeface="Sakkal Majalla" pitchFamily="2" charset="-78"/>
            </a:endParaRP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السرقة المباشرة</a:t>
            </a: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نقل نص كامل من مصدر آخر دون تعديل.</a:t>
            </a:r>
            <a:endParaRPr lang="ar-DZ" sz="2800">
              <a:latin typeface="Sakkal Majalla" pitchFamily="2" charset="-78"/>
              <a:cs typeface="Sakkal Majalla" pitchFamily="2" charset="-78"/>
            </a:endParaRPr>
          </a:p>
        </p:txBody>
      </p:sp>
      <p:sp>
        <p:nvSpPr>
          <p:cNvPr id="4" name="Shape 1"/>
          <p:cNvSpPr/>
          <p:nvPr/>
        </p:nvSpPr>
        <p:spPr>
          <a:xfrm>
            <a:off x="8005836" y="2755688"/>
            <a:ext cx="30480" cy="4427696"/>
          </a:xfrm>
          <a:prstGeom prst="roundRect">
            <a:avLst>
              <a:gd name="adj" fmla="val 312558"/>
            </a:avLst>
          </a:prstGeom>
          <a:solidFill>
            <a:srgbClr val="B2D4E5"/>
          </a:solidFill>
        </p:spPr>
        <p:txBody>
          <a:bodyPr/>
          <a:lstStyle/>
          <a:p/>
        </p:txBody>
      </p:sp>
      <p:sp>
        <p:nvSpPr>
          <p:cNvPr id="5" name="Shape 2"/>
          <p:cNvSpPr/>
          <p:nvPr/>
        </p:nvSpPr>
        <p:spPr>
          <a:xfrm>
            <a:off x="6984072" y="3713749"/>
            <a:ext cx="793790" cy="30480"/>
          </a:xfrm>
          <a:prstGeom prst="roundRect">
            <a:avLst>
              <a:gd name="adj" fmla="val 312558"/>
            </a:avLst>
          </a:prstGeom>
          <a:solidFill>
            <a:srgbClr val="B2D4E5"/>
          </a:solidFill>
        </p:spPr>
        <p:txBody>
          <a:bodyPr/>
          <a:lstStyle/>
          <a:p/>
        </p:txBody>
      </p:sp>
      <p:sp>
        <p:nvSpPr>
          <p:cNvPr id="6" name="Shape 3"/>
          <p:cNvSpPr/>
          <p:nvPr/>
        </p:nvSpPr>
        <p:spPr>
          <a:xfrm>
            <a:off x="7777500" y="3471588"/>
            <a:ext cx="510302" cy="510302"/>
          </a:xfrm>
          <a:prstGeom prst="roundRect">
            <a:avLst>
              <a:gd name="adj" fmla="val 18669"/>
            </a:avLst>
          </a:prstGeom>
          <a:solidFill>
            <a:srgbClr val="CCEEFF"/>
          </a:solidFill>
          <a:ln w="7620">
            <a:solidFill>
              <a:srgbClr val="B2D4E5"/>
            </a:solidFill>
            <a:prstDash val="solid"/>
          </a:ln>
        </p:spPr>
        <p:txBody>
          <a:bodyPr/>
          <a:lstStyle/>
          <a:p/>
        </p:txBody>
      </p:sp>
      <p:sp>
        <p:nvSpPr>
          <p:cNvPr id="10" name="Shape 7"/>
          <p:cNvSpPr/>
          <p:nvPr/>
        </p:nvSpPr>
        <p:spPr>
          <a:xfrm>
            <a:off x="7018797" y="4964303"/>
            <a:ext cx="793790" cy="30480"/>
          </a:xfrm>
          <a:prstGeom prst="roundRect">
            <a:avLst>
              <a:gd name="adj" fmla="val 312558"/>
            </a:avLst>
          </a:prstGeom>
          <a:solidFill>
            <a:srgbClr val="B2D4E5"/>
          </a:solidFill>
        </p:spPr>
        <p:txBody>
          <a:bodyPr/>
          <a:lstStyle/>
          <a:p/>
        </p:txBody>
      </p:sp>
      <p:sp>
        <p:nvSpPr>
          <p:cNvPr id="17" name="Text 14"/>
          <p:cNvSpPr/>
          <p:nvPr/>
        </p:nvSpPr>
        <p:spPr>
          <a:xfrm>
            <a:off x="1032867" y="5877758"/>
            <a:ext cx="202168" cy="357307"/>
          </a:xfrm>
          <a:prstGeom prst="rect">
            <a:avLst/>
          </a:prstGeom>
          <a:noFill/>
        </p:spPr>
        <p:txBody>
          <a:bodyPr wrap="none" lIns="0" tIns="0" rIns="0" bIns="0" rtlCol="0" anchor="t"/>
          <a:lstStyle/>
          <a:p>
            <a:pPr marL="0" indent="0" algn="ctr">
              <a:lnSpc>
                <a:spcPts val="2800"/>
              </a:lnSpc>
              <a:buNone/>
            </a:pPr>
            <a:endParaRPr lang="en-US" sz="2800"/>
          </a:p>
        </p:txBody>
      </p:sp>
      <p:sp>
        <p:nvSpPr>
          <p:cNvPr id="20" name="Shape 3"/>
          <p:cNvSpPr/>
          <p:nvPr/>
        </p:nvSpPr>
        <p:spPr>
          <a:xfrm>
            <a:off x="7777500" y="4721688"/>
            <a:ext cx="510302" cy="510302"/>
          </a:xfrm>
          <a:prstGeom prst="roundRect">
            <a:avLst>
              <a:gd name="adj" fmla="val 18669"/>
            </a:avLst>
          </a:prstGeom>
          <a:solidFill>
            <a:srgbClr val="CCEEFF"/>
          </a:solidFill>
          <a:ln w="7620">
            <a:solidFill>
              <a:srgbClr val="B2D4E5"/>
            </a:solidFill>
            <a:prstDash val="solid"/>
          </a:ln>
        </p:spPr>
        <p:txBody>
          <a:bodyPr/>
          <a:lstStyle/>
          <a:p/>
        </p:txBody>
      </p:sp>
      <p:sp>
        <p:nvSpPr>
          <p:cNvPr id="21" name="Shape 3"/>
          <p:cNvSpPr/>
          <p:nvPr/>
        </p:nvSpPr>
        <p:spPr>
          <a:xfrm>
            <a:off x="7756275" y="6020013"/>
            <a:ext cx="510302" cy="510302"/>
          </a:xfrm>
          <a:prstGeom prst="roundRect">
            <a:avLst>
              <a:gd name="adj" fmla="val 18669"/>
            </a:avLst>
          </a:prstGeom>
          <a:solidFill>
            <a:srgbClr val="CCEEFF"/>
          </a:solidFill>
          <a:ln w="7620">
            <a:solidFill>
              <a:srgbClr val="B2D4E5"/>
            </a:solidFill>
            <a:prstDash val="solid"/>
          </a:ln>
        </p:spPr>
        <p:txBody>
          <a:bodyPr/>
          <a:lstStyle/>
          <a:p/>
        </p:txBody>
      </p:sp>
      <p:sp>
        <p:nvSpPr>
          <p:cNvPr id="22" name="Shape 7"/>
          <p:cNvSpPr/>
          <p:nvPr/>
        </p:nvSpPr>
        <p:spPr>
          <a:xfrm>
            <a:off x="6972497" y="6275943"/>
            <a:ext cx="793790" cy="30480"/>
          </a:xfrm>
          <a:prstGeom prst="roundRect">
            <a:avLst>
              <a:gd name="adj" fmla="val 312558"/>
            </a:avLst>
          </a:prstGeom>
          <a:solidFill>
            <a:srgbClr val="B2D4E5"/>
          </a:solidFill>
        </p:spPr>
        <p:txBody>
          <a:bodyPr/>
          <a:lstStyle/>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8">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2754767"/>
            <a:ext cx="12887486" cy="1412112"/>
          </a:xfrm>
          <a:prstGeom prst="rect">
            <a:avLst/>
          </a:prstGeom>
          <a:noFill/>
        </p:spPr>
        <p:txBody>
          <a:bodyPr wrap="none" lIns="0" tIns="0" rIns="0" bIns="0" rtlCol="0" anchor="t"/>
          <a:lstStyle/>
          <a:p>
            <a:pPr algn="ctr" rtl="1">
              <a:lnSpc>
                <a:spcPct val="150000"/>
              </a:lnSpc>
            </a:pPr>
            <a:endParaRPr lang="ar-DZ" sz="2400" b="1" smtClean="0">
              <a:latin typeface="Sakkal Majalla" pitchFamily="2" charset="-78"/>
              <a:cs typeface="Sakkal Majalla" pitchFamily="2" charset="-78"/>
            </a:endParaRPr>
          </a:p>
          <a:p>
            <a:pPr algn="ctr" rtl="1">
              <a:lnSpc>
                <a:spcPct val="150000"/>
              </a:lnSpc>
            </a:pPr>
            <a:r>
              <a:rPr lang="ar-DZ" sz="2800" b="1" smtClean="0">
                <a:latin typeface="Sakkal Majalla" pitchFamily="2" charset="-78"/>
                <a:cs typeface="Sakkal Majalla" pitchFamily="2" charset="-78"/>
              </a:rPr>
              <a:t>المسؤوليات الأخلاقية للباحثين والمؤسسات البحثية</a:t>
            </a:r>
          </a:p>
          <a:p>
            <a:pPr algn="just" rtl="1">
              <a:lnSpc>
                <a:spcPct val="150000"/>
              </a:lnSpc>
            </a:pPr>
            <a:r>
              <a:rPr lang="ar-DZ" sz="2800" smtClean="0">
                <a:latin typeface="Sakkal Majalla" pitchFamily="2" charset="-78"/>
                <a:cs typeface="Sakkal Majalla" pitchFamily="2" charset="-78"/>
              </a:rPr>
              <a:t>على الباحثين والمؤسسات البحثية الالتزام بأعلى معايير الأخلاق العلمية لضمان نزاهة البحث.</a:t>
            </a:r>
          </a:p>
          <a:p>
            <a:pPr algn="just" rtl="1"/>
            <a:r>
              <a:rPr lang="ar-DZ" sz="2000" err="1" smtClean="0">
                <a:latin typeface="Sakkal Majalla" pitchFamily="2" charset="-78"/>
                <a:cs typeface="Sakkal Majalla" pitchFamily="2" charset="-78"/>
              </a:rPr>
              <a:t>.</a:t>
            </a:r>
            <a:endParaRPr lang="ar-DZ" sz="2000" smtClean="0">
              <a:latin typeface="Sakkal Majalla" pitchFamily="2" charset="-78"/>
              <a:cs typeface="Sakkal Majalla" pitchFamily="2" charset="-78"/>
            </a:endParaRPr>
          </a:p>
        </p:txBody>
      </p:sp>
      <p:sp>
        <p:nvSpPr>
          <p:cNvPr id="4" name="Shape 1"/>
          <p:cNvSpPr/>
          <p:nvPr/>
        </p:nvSpPr>
        <p:spPr>
          <a:xfrm>
            <a:off x="7310515" y="4758234"/>
            <a:ext cx="510302" cy="510302"/>
          </a:xfrm>
          <a:prstGeom prst="roundRect">
            <a:avLst>
              <a:gd name="adj" fmla="val 18669"/>
            </a:avLst>
          </a:prstGeom>
          <a:solidFill>
            <a:srgbClr val="CCEEFF"/>
          </a:solidFill>
          <a:ln w="7620">
            <a:solidFill>
              <a:srgbClr val="B2D4E5"/>
            </a:solidFill>
            <a:prstDash val="solid"/>
          </a:ln>
        </p:spPr>
        <p:txBody>
          <a:bodyPr/>
          <a:lstStyle/>
          <a:p>
            <a:r>
              <a:rPr lang="fr-FR" sz="2800" b="1" smtClean="0">
                <a:solidFill>
                  <a:srgbClr val="272525"/>
                </a:solidFill>
                <a:latin typeface="Petrona Bold" pitchFamily="34" charset="0"/>
                <a:ea typeface="Petrona Bold" pitchFamily="34" charset="-122"/>
              </a:rPr>
              <a:t>2</a:t>
            </a:r>
          </a:p>
        </p:txBody>
      </p:sp>
      <p:sp>
        <p:nvSpPr>
          <p:cNvPr id="6" name="Text 3"/>
          <p:cNvSpPr/>
          <p:nvPr/>
        </p:nvSpPr>
        <p:spPr>
          <a:xfrm>
            <a:off x="4803494" y="4816109"/>
            <a:ext cx="2311228" cy="464670"/>
          </a:xfrm>
          <a:prstGeom prst="rect">
            <a:avLst/>
          </a:prstGeom>
          <a:noFill/>
        </p:spPr>
        <p:txBody>
          <a:bodyPr wrap="none" lIns="0" tIns="0" rIns="0" bIns="0" rtlCol="0" anchor="t"/>
          <a:lstStyle/>
          <a:p>
            <a:pPr algn="just" rtl="1"/>
            <a:r>
              <a:rPr lang="ar-DZ" sz="2800" b="1" smtClean="0">
                <a:latin typeface="Sakkal Majalla" pitchFamily="2" charset="-78"/>
                <a:cs typeface="Sakkal Majalla" pitchFamily="2" charset="-78"/>
              </a:rPr>
              <a:t>الشفافية</a:t>
            </a:r>
            <a:endParaRPr lang="ar-DZ" sz="2400" b="1" smtClean="0">
              <a:latin typeface="Sakkal Majalla" pitchFamily="2" charset="-78"/>
              <a:cs typeface="Sakkal Majalla" pitchFamily="2" charset="-78"/>
            </a:endParaRPr>
          </a:p>
        </p:txBody>
      </p:sp>
      <p:sp>
        <p:nvSpPr>
          <p:cNvPr id="7" name="Text 4"/>
          <p:cNvSpPr/>
          <p:nvPr/>
        </p:nvSpPr>
        <p:spPr>
          <a:xfrm>
            <a:off x="1530906" y="5416867"/>
            <a:ext cx="5670947" cy="362903"/>
          </a:xfrm>
          <a:prstGeom prst="rect">
            <a:avLst/>
          </a:prstGeom>
          <a:noFill/>
        </p:spPr>
        <p:txBody>
          <a:bodyPr wrap="none" lIns="0" tIns="0" rIns="0" bIns="0" rtlCol="0" anchor="t"/>
          <a:lstStyle/>
          <a:p>
            <a:pPr marL="0" indent="0">
              <a:lnSpc>
                <a:spcPts val="2850"/>
              </a:lnSpc>
              <a:buNone/>
            </a:pPr>
            <a:endParaRPr lang="en-US" sz="1750"/>
          </a:p>
        </p:txBody>
      </p:sp>
      <p:sp>
        <p:nvSpPr>
          <p:cNvPr id="8" name="Shape 5"/>
          <p:cNvSpPr/>
          <p:nvPr/>
        </p:nvSpPr>
        <p:spPr>
          <a:xfrm>
            <a:off x="12579542" y="4816109"/>
            <a:ext cx="510302" cy="510302"/>
          </a:xfrm>
          <a:prstGeom prst="roundRect">
            <a:avLst>
              <a:gd name="adj" fmla="val 18669"/>
            </a:avLst>
          </a:prstGeom>
          <a:solidFill>
            <a:srgbClr val="CCEEFF"/>
          </a:solidFill>
          <a:ln w="7620">
            <a:solidFill>
              <a:srgbClr val="B2D4E5"/>
            </a:solidFill>
            <a:prstDash val="solid"/>
          </a:ln>
        </p:spPr>
        <p:txBody>
          <a:bodyPr/>
          <a:lstStyle/>
          <a:p>
            <a:r>
              <a:rPr lang="fr-FR" sz="2800" b="1" smtClean="0">
                <a:solidFill>
                  <a:srgbClr val="272525"/>
                </a:solidFill>
                <a:latin typeface="Petrona Bold" pitchFamily="34" charset="0"/>
                <a:ea typeface="Petrona Bold" pitchFamily="34" charset="-122"/>
              </a:rPr>
              <a:t>1</a:t>
            </a:r>
          </a:p>
        </p:txBody>
      </p:sp>
      <p:sp>
        <p:nvSpPr>
          <p:cNvPr id="10" name="Text 7"/>
          <p:cNvSpPr/>
          <p:nvPr/>
        </p:nvSpPr>
        <p:spPr>
          <a:xfrm>
            <a:off x="9230683" y="4908709"/>
            <a:ext cx="2977039" cy="372070"/>
          </a:xfrm>
          <a:prstGeom prst="rect">
            <a:avLst/>
          </a:prstGeom>
          <a:noFill/>
        </p:spPr>
        <p:txBody>
          <a:bodyPr wrap="none" lIns="0" tIns="0" rIns="0" bIns="0" rtlCol="0" anchor="t"/>
          <a:lstStyle/>
          <a:p>
            <a:pPr algn="just" rtl="1"/>
            <a:r>
              <a:rPr lang="ar-DZ" sz="2800" b="1" smtClean="0">
                <a:latin typeface="Sakkal Majalla" pitchFamily="2" charset="-78"/>
                <a:cs typeface="Sakkal Majalla" pitchFamily="2" charset="-78"/>
              </a:rPr>
              <a:t>التوثيق</a:t>
            </a:r>
          </a:p>
        </p:txBody>
      </p:sp>
      <p:sp>
        <p:nvSpPr>
          <p:cNvPr id="11" name="Text 8"/>
          <p:cNvSpPr/>
          <p:nvPr/>
        </p:nvSpPr>
        <p:spPr>
          <a:xfrm>
            <a:off x="8322197" y="5416867"/>
            <a:ext cx="5960962" cy="362903"/>
          </a:xfrm>
          <a:prstGeom prst="rect">
            <a:avLst/>
          </a:prstGeom>
          <a:noFill/>
        </p:spPr>
        <p:txBody>
          <a:bodyPr wrap="none" lIns="0" tIns="0" rIns="0" bIns="0" rtlCol="0" anchor="t"/>
          <a:lstStyle/>
          <a:p>
            <a:pPr algn="just" rtl="1"/>
            <a:r>
              <a:rPr lang="ar-DZ" sz="2400" smtClean="0">
                <a:latin typeface="Sakkal Majalla" pitchFamily="2" charset="-78"/>
                <a:cs typeface="Sakkal Majalla" pitchFamily="2" charset="-78"/>
              </a:rPr>
              <a:t>يجب على الباحثين توثيق جميع المصادر التي استندوا إليها في بحثهم.</a:t>
            </a:r>
          </a:p>
        </p:txBody>
      </p:sp>
      <p:sp>
        <p:nvSpPr>
          <p:cNvPr id="16" name="Shape 13"/>
          <p:cNvSpPr/>
          <p:nvPr/>
        </p:nvSpPr>
        <p:spPr>
          <a:xfrm>
            <a:off x="7428667" y="6261735"/>
            <a:ext cx="510302" cy="510302"/>
          </a:xfrm>
          <a:prstGeom prst="roundRect">
            <a:avLst>
              <a:gd name="adj" fmla="val 18669"/>
            </a:avLst>
          </a:prstGeom>
          <a:solidFill>
            <a:srgbClr val="CCEEFF"/>
          </a:solidFill>
          <a:ln w="7620">
            <a:solidFill>
              <a:srgbClr val="B2D4E5"/>
            </a:solidFill>
            <a:prstDash val="solid"/>
          </a:ln>
        </p:spPr>
        <p:txBody>
          <a:bodyPr/>
          <a:lstStyle/>
          <a:p/>
        </p:txBody>
      </p:sp>
      <p:sp>
        <p:nvSpPr>
          <p:cNvPr id="17" name="Text 14"/>
          <p:cNvSpPr/>
          <p:nvPr/>
        </p:nvSpPr>
        <p:spPr>
          <a:xfrm>
            <a:off x="7587496" y="6338173"/>
            <a:ext cx="192524" cy="357307"/>
          </a:xfrm>
          <a:prstGeom prst="rect">
            <a:avLst/>
          </a:prstGeom>
          <a:noFill/>
        </p:spPr>
        <p:txBody>
          <a:bodyPr wrap="none" lIns="0" tIns="0" rIns="0" bIns="0" rtlCol="0" anchor="t"/>
          <a:lstStyle/>
          <a:p>
            <a:pPr marL="0" indent="0" algn="ctr">
              <a:lnSpc>
                <a:spcPts val="2800"/>
              </a:lnSpc>
              <a:buNone/>
            </a:pPr>
            <a:r>
              <a:rPr lang="en-US" sz="2800" b="1" smtClean="0">
                <a:solidFill>
                  <a:srgbClr val="272525"/>
                </a:solidFill>
                <a:latin typeface="Petrona Bold" pitchFamily="34" charset="0"/>
                <a:ea typeface="Petrona Bold" pitchFamily="34" charset="-122"/>
              </a:rPr>
              <a:t>3</a:t>
            </a:r>
            <a:endParaRPr lang="en-US" sz="2800"/>
          </a:p>
        </p:txBody>
      </p:sp>
      <p:sp>
        <p:nvSpPr>
          <p:cNvPr id="18" name="Text 15"/>
          <p:cNvSpPr/>
          <p:nvPr/>
        </p:nvSpPr>
        <p:spPr>
          <a:xfrm>
            <a:off x="4137683" y="6261735"/>
            <a:ext cx="2977039" cy="372070"/>
          </a:xfrm>
          <a:prstGeom prst="rect">
            <a:avLst/>
          </a:prstGeom>
          <a:noFill/>
        </p:spPr>
        <p:txBody>
          <a:bodyPr wrap="none" lIns="0" tIns="0" rIns="0" bIns="0" rtlCol="0" anchor="t"/>
          <a:lstStyle/>
          <a:p>
            <a:pPr algn="just" rtl="1"/>
            <a:r>
              <a:rPr lang="ar-DZ" sz="2800" b="1" smtClean="0">
                <a:latin typeface="Sakkal Majalla" pitchFamily="2" charset="-78"/>
                <a:cs typeface="Sakkal Majalla" pitchFamily="2" charset="-78"/>
              </a:rPr>
              <a:t>عدم التلاعب</a:t>
            </a:r>
          </a:p>
        </p:txBody>
      </p:sp>
      <p:sp>
        <p:nvSpPr>
          <p:cNvPr id="20" name="Rectangle 19"/>
          <p:cNvSpPr/>
          <p:nvPr/>
        </p:nvSpPr>
        <p:spPr>
          <a:xfrm>
            <a:off x="0" y="5388985"/>
            <a:ext cx="8322197" cy="461665"/>
          </a:xfrm>
          <a:prstGeom prst="rect">
            <a:avLst/>
          </a:prstGeom>
        </p:spPr>
        <p:txBody>
          <a:bodyPr wrap="square">
            <a:spAutoFit/>
          </a:bodyPr>
          <a:lstStyle/>
          <a:p>
            <a:pPr algn="just" rtl="1"/>
            <a:r>
              <a:rPr lang="ar-DZ" sz="2400" smtClean="0">
                <a:latin typeface="Sakkal Majalla" pitchFamily="2" charset="-78"/>
                <a:cs typeface="Sakkal Majalla" pitchFamily="2" charset="-78"/>
              </a:rPr>
              <a:t>ينبغي على الباحثين أن يكونوا شفافين في جميع مراحل البحث،من جمع البيانات إلى نشر النتائج.</a:t>
            </a:r>
          </a:p>
        </p:txBody>
      </p:sp>
      <p:sp>
        <p:nvSpPr>
          <p:cNvPr id="21" name="Rectangle 20"/>
          <p:cNvSpPr/>
          <p:nvPr/>
        </p:nvSpPr>
        <p:spPr>
          <a:xfrm>
            <a:off x="-34825" y="6720110"/>
            <a:ext cx="7315200" cy="461665"/>
          </a:xfrm>
          <a:prstGeom prst="rect">
            <a:avLst/>
          </a:prstGeom>
        </p:spPr>
        <p:txBody>
          <a:bodyPr>
            <a:spAutoFit/>
          </a:bodyPr>
          <a:lstStyle/>
          <a:p>
            <a:pPr algn="just" rtl="1"/>
            <a:r>
              <a:rPr lang="ar-DZ" sz="2400" smtClean="0">
                <a:latin typeface="Sakkal Majalla" pitchFamily="2" charset="-78"/>
                <a:cs typeface="Sakkal Majalla" pitchFamily="2" charset="-78"/>
              </a:rPr>
              <a:t>يُمنع على الباحثين التلاعب بالبيانات أو نتائج البحث للحصول على نتائج معينة.</a:t>
            </a:r>
            <a:endParaRPr lang="ar-DZ" sz="2400">
              <a:latin typeface="Sakkal Majalla" pitchFamily="2" charset="-78"/>
              <a:cs typeface="Sakkal Majalla" pitchFamily="2" charset="-78"/>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Slide 9">
    <p:spTree>
      <p:nvGrpSpPr>
        <p:cNvPr id="1" name=""/>
        <p:cNvGrpSpPr/>
        <p:nvPr/>
      </p:nvGrpSpPr>
      <p:grpSpPr>
        <a:xfrm>
          <a:off x="0" y="0"/>
          <a: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50821"/>
            <a:ext cx="7556421" cy="744260"/>
          </a:xfrm>
          <a:prstGeom prst="rect">
            <a:avLst/>
          </a:prstGeom>
          <a:noFill/>
        </p:spPr>
        <p:txBody>
          <a:bodyPr wrap="none" lIns="0" tIns="0" rIns="0" bIns="0" rtlCol="0" anchor="t"/>
          <a:lstStyle/>
          <a:p>
            <a:pPr algn="r" rtl="1"/>
            <a:r>
              <a:rPr lang="ar-DZ" sz="4800" b="1" smtClean="0">
                <a:latin typeface="Sakkal Majalla" pitchFamily="2" charset="-78"/>
                <a:cs typeface="Sakkal Majalla" pitchFamily="2" charset="-78"/>
              </a:rPr>
              <a:t>الضوابط والآليات لمنع السرقة العلمية</a:t>
            </a:r>
            <a:endParaRPr lang="ar-DZ" sz="4800" b="1">
              <a:latin typeface="Sakkal Majalla" pitchFamily="2" charset="-78"/>
              <a:cs typeface="Sakkal Majalla" pitchFamily="2" charset="-78"/>
            </a:endParaRPr>
          </a:p>
        </p:txBody>
      </p:sp>
      <p:pic>
        <p:nvPicPr>
          <p:cNvPr id="4" name="Image 1" descr="preencoded.png"/>
          <p:cNvPicPr>
            <a:picLocks noChangeAspect="1"/>
          </p:cNvPicPr>
          <p:nvPr/>
        </p:nvPicPr>
        <p:blipFill>
          <a:blip r:embed="rId4"/>
          <a:stretch>
            <a:fillRect/>
          </a:stretch>
        </p:blipFill>
        <p:spPr>
          <a:xfrm>
            <a:off x="13005265" y="2328792"/>
            <a:ext cx="1134070" cy="1814513"/>
          </a:xfrm>
          <a:prstGeom prst="rect">
            <a:avLst/>
          </a:prstGeom>
        </p:spPr>
      </p:pic>
      <p:pic>
        <p:nvPicPr>
          <p:cNvPr id="7" name="Image 2" descr="preencoded.png"/>
          <p:cNvPicPr>
            <a:picLocks noChangeAspect="1"/>
          </p:cNvPicPr>
          <p:nvPr/>
        </p:nvPicPr>
        <p:blipFill>
          <a:blip r:embed="rId5"/>
          <a:stretch>
            <a:fillRect/>
          </a:stretch>
        </p:blipFill>
        <p:spPr>
          <a:xfrm>
            <a:off x="12982115" y="4027554"/>
            <a:ext cx="1134070" cy="1814513"/>
          </a:xfrm>
          <a:prstGeom prst="rect">
            <a:avLst/>
          </a:prstGeom>
        </p:spPr>
      </p:pic>
      <p:pic>
        <p:nvPicPr>
          <p:cNvPr id="10" name="Image 3" descr="preencoded.png"/>
          <p:cNvPicPr>
            <a:picLocks noChangeAspect="1"/>
          </p:cNvPicPr>
          <p:nvPr/>
        </p:nvPicPr>
        <p:blipFill>
          <a:blip r:embed="rId6"/>
          <a:stretch>
            <a:fillRect/>
          </a:stretch>
        </p:blipFill>
        <p:spPr>
          <a:xfrm>
            <a:off x="13028416" y="5876792"/>
            <a:ext cx="1134070" cy="1814513"/>
          </a:xfrm>
          <a:prstGeom prst="rect">
            <a:avLst/>
          </a:prstGeom>
        </p:spPr>
      </p:pic>
      <p:sp>
        <p:nvSpPr>
          <p:cNvPr id="14" name="Rectangle 13"/>
          <p:cNvSpPr/>
          <p:nvPr/>
        </p:nvSpPr>
        <p:spPr>
          <a:xfrm>
            <a:off x="5660019" y="1595081"/>
            <a:ext cx="8176591" cy="461665"/>
          </a:xfrm>
          <a:prstGeom prst="rect">
            <a:avLst/>
          </a:prstGeom>
        </p:spPr>
        <p:txBody>
          <a:bodyPr wrap="square">
            <a:spAutoFit/>
          </a:bodyPr>
          <a:lstStyle/>
          <a:p>
            <a:pPr algn="r" rtl="1"/>
            <a:r>
              <a:rPr lang="ar-DZ" sz="2400" smtClean="0">
                <a:latin typeface="Sakkal Majalla" pitchFamily="2" charset="-78"/>
                <a:cs typeface="Sakkal Majalla" pitchFamily="2" charset="-78"/>
              </a:rPr>
              <a:t>تُستخدم مجموعة من الضوابط والآليات لمنع السرقة العلمية وحماية حقوق الملكية الفكرية.</a:t>
            </a:r>
            <a:endParaRPr lang="ar-DZ" sz="2400">
              <a:latin typeface="Sakkal Majalla" pitchFamily="2" charset="-78"/>
              <a:cs typeface="Sakkal Majalla" pitchFamily="2" charset="-78"/>
            </a:endParaRPr>
          </a:p>
        </p:txBody>
      </p:sp>
      <p:sp>
        <p:nvSpPr>
          <p:cNvPr id="15" name="Rectangle 14"/>
          <p:cNvSpPr/>
          <p:nvPr/>
        </p:nvSpPr>
        <p:spPr>
          <a:xfrm>
            <a:off x="8900932" y="2328792"/>
            <a:ext cx="3750198" cy="461665"/>
          </a:xfrm>
          <a:prstGeom prst="rect">
            <a:avLst/>
          </a:prstGeom>
        </p:spPr>
        <p:txBody>
          <a:bodyPr wrap="square">
            <a:spAutoFit/>
          </a:bodyPr>
          <a:lstStyle/>
          <a:p>
            <a:pPr algn="r" rtl="1"/>
            <a:r>
              <a:rPr lang="ar-DZ" sz="2400" b="1" u="sng" smtClean="0">
                <a:latin typeface="Sakkal Majalla" pitchFamily="2" charset="-78"/>
                <a:cs typeface="Sakkal Majalla" pitchFamily="2" charset="-78"/>
              </a:rPr>
              <a:t>برمجيات الكشف عن السرقة:  </a:t>
            </a:r>
            <a:endParaRPr lang="ar-DZ" sz="2400" b="1" u="sng">
              <a:latin typeface="Sakkal Majalla" pitchFamily="2" charset="-78"/>
              <a:cs typeface="Sakkal Majalla" pitchFamily="2" charset="-78"/>
            </a:endParaRPr>
          </a:p>
        </p:txBody>
      </p:sp>
      <p:sp>
        <p:nvSpPr>
          <p:cNvPr id="16" name="Rectangle 15"/>
          <p:cNvSpPr/>
          <p:nvPr/>
        </p:nvSpPr>
        <p:spPr>
          <a:xfrm>
            <a:off x="5201478" y="2780217"/>
            <a:ext cx="7449651" cy="461665"/>
          </a:xfrm>
          <a:prstGeom prst="rect">
            <a:avLst/>
          </a:prstGeom>
        </p:spPr>
        <p:txBody>
          <a:bodyPr wrap="square">
            <a:spAutoFit/>
          </a:bodyPr>
          <a:lstStyle/>
          <a:p>
            <a:pPr algn="r" rtl="1"/>
            <a:r>
              <a:rPr lang="ar-DZ" sz="2400" smtClean="0"/>
              <a:t> تُساعد في تحديد النصوص المشتبه بها من حيث السرقة.</a:t>
            </a:r>
            <a:endParaRPr lang="ar-DZ" sz="2400"/>
          </a:p>
        </p:txBody>
      </p:sp>
      <p:sp>
        <p:nvSpPr>
          <p:cNvPr id="17" name="Rectangle 16"/>
          <p:cNvSpPr/>
          <p:nvPr/>
        </p:nvSpPr>
        <p:spPr>
          <a:xfrm>
            <a:off x="10185722" y="4114799"/>
            <a:ext cx="2303362" cy="738664"/>
          </a:xfrm>
          <a:prstGeom prst="rect">
            <a:avLst/>
          </a:prstGeom>
        </p:spPr>
        <p:txBody>
          <a:bodyPr wrap="square">
            <a:spAutoFit/>
          </a:bodyPr>
          <a:lstStyle/>
          <a:p>
            <a:pPr algn="r" rtl="1"/>
            <a:r>
              <a:rPr lang="ar-DZ" sz="2400" b="1" u="sng" smtClean="0">
                <a:latin typeface="Sakkal Majalla" pitchFamily="2" charset="-78"/>
                <a:cs typeface="Sakkal Majalla" pitchFamily="2" charset="-78"/>
              </a:rPr>
              <a:t>الاستشهاد بالمصدر:</a:t>
            </a:r>
            <a:endParaRPr lang="ar-DZ" sz="2400" b="1" u="sng" smtClean="0">
              <a:latin typeface="Sakkal Majalla" pitchFamily="2" charset="-78"/>
              <a:cs typeface="Sakkal Majalla" pitchFamily="2" charset="-78"/>
            </a:endParaRPr>
          </a:p>
          <a:p>
            <a:r>
              <a:rPr lang="ar-DZ" smtClean="0"/>
              <a:t>                    </a:t>
            </a:r>
            <a:endParaRPr lang="ar-DZ"/>
          </a:p>
        </p:txBody>
      </p:sp>
      <p:sp>
        <p:nvSpPr>
          <p:cNvPr id="18" name="Rectangle 17"/>
          <p:cNvSpPr/>
          <p:nvPr/>
        </p:nvSpPr>
        <p:spPr>
          <a:xfrm>
            <a:off x="5211098" y="4786683"/>
            <a:ext cx="7440032" cy="461665"/>
          </a:xfrm>
          <a:prstGeom prst="rect">
            <a:avLst/>
          </a:prstGeom>
        </p:spPr>
        <p:txBody>
          <a:bodyPr wrap="square">
            <a:spAutoFit/>
          </a:bodyPr>
          <a:lstStyle/>
          <a:p>
            <a:pPr algn="r" rtl="1"/>
            <a:r>
              <a:rPr lang="ar-DZ" sz="2400" smtClean="0">
                <a:latin typeface="Sakkal Majalla" pitchFamily="2" charset="-78"/>
                <a:cs typeface="Sakkal Majalla" pitchFamily="2" charset="-78"/>
              </a:rPr>
              <a:t>يُعدّ الاستشهاد بالمصدر من أهم مبادئ أخلاقيات البحث.</a:t>
            </a:r>
            <a:endParaRPr lang="ar-DZ" sz="2400">
              <a:latin typeface="Sakkal Majalla" pitchFamily="2" charset="-78"/>
              <a:cs typeface="Sakkal Majalla" pitchFamily="2" charset="-78"/>
            </a:endParaRPr>
          </a:p>
        </p:txBody>
      </p:sp>
      <p:sp>
        <p:nvSpPr>
          <p:cNvPr id="20" name="Rectangle 19"/>
          <p:cNvSpPr/>
          <p:nvPr/>
        </p:nvSpPr>
        <p:spPr>
          <a:xfrm>
            <a:off x="8900932" y="5909459"/>
            <a:ext cx="3414531" cy="461665"/>
          </a:xfrm>
          <a:prstGeom prst="rect">
            <a:avLst/>
          </a:prstGeom>
        </p:spPr>
        <p:txBody>
          <a:bodyPr wrap="square">
            <a:spAutoFit/>
          </a:bodyPr>
          <a:lstStyle/>
          <a:p>
            <a:pPr algn="r" rtl="1"/>
            <a:r>
              <a:rPr lang="ar-DZ" sz="2400" b="1" u="sng" smtClean="0">
                <a:latin typeface="Sakkal Majalla" pitchFamily="2" charset="-78"/>
                <a:cs typeface="Sakkal Majalla" pitchFamily="2" charset="-78"/>
              </a:rPr>
              <a:t>التدريب على أخلاقيات البحث</a:t>
            </a:r>
            <a:endParaRPr lang="ar-DZ" sz="2400" b="1" u="sng">
              <a:latin typeface="Sakkal Majalla" pitchFamily="2" charset="-78"/>
              <a:cs typeface="Sakkal Majalla" pitchFamily="2" charset="-78"/>
            </a:endParaRPr>
          </a:p>
        </p:txBody>
      </p:sp>
      <p:sp>
        <p:nvSpPr>
          <p:cNvPr id="21" name="Rectangle 20"/>
          <p:cNvSpPr/>
          <p:nvPr/>
        </p:nvSpPr>
        <p:spPr>
          <a:xfrm>
            <a:off x="8391057" y="6592384"/>
            <a:ext cx="4362092" cy="461665"/>
          </a:xfrm>
          <a:prstGeom prst="rect">
            <a:avLst/>
          </a:prstGeom>
        </p:spPr>
        <p:txBody>
          <a:bodyPr wrap="none">
            <a:spAutoFit/>
          </a:bodyPr>
          <a:lstStyle/>
          <a:p>
            <a:r>
              <a:rPr lang="ar-DZ" sz="2400" smtClean="0">
                <a:latin typeface="Sakkal Majalla" pitchFamily="2" charset="-78"/>
                <a:cs typeface="Sakkal Majalla" pitchFamily="2" charset="-78"/>
              </a:rPr>
              <a:t>يساعد في توعية الباحثين بمعايير الأخلاق العلمية.</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636608" y="1782500"/>
            <a:ext cx="7893934" cy="3970318"/>
          </a:xfrm>
          <a:prstGeom prst="rect">
            <a:avLst/>
          </a:prstGeom>
        </p:spPr>
        <p:txBody>
          <a:bodyPr wrap="square">
            <a:spAutoFit/>
          </a:bodyPr>
          <a:lstStyle/>
          <a:p>
            <a:pPr algn="r" rtl="1"/>
            <a:r>
              <a:rPr lang="ar-DZ" sz="2800" smtClean="0">
                <a:latin typeface="Sakkal Majalla" pitchFamily="2" charset="-78"/>
                <a:cs typeface="Sakkal Majalla" pitchFamily="2" charset="-78"/>
              </a:rPr>
              <a:t>يُعدّ الالتزام بالأخلاقيات العلمية مسؤولية جماعية على عاتق الباحثين والمؤسسات البحثية والمجلات والمؤتمرات.</a:t>
            </a: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التزام بالنزاهة</a:t>
            </a:r>
          </a:p>
          <a:p>
            <a:pPr algn="r" rtl="1"/>
            <a:endParaRPr lang="fr-FR" sz="2800" smtClean="0">
              <a:latin typeface="Sakkal Majalla" pitchFamily="2" charset="-78"/>
              <a:cs typeface="Sakkal Majalla" pitchFamily="2" charset="-78"/>
            </a:endParaRP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على الباحثين الالتزام بأعلى معايير النزاهة في جميع مراحل البحث.</a:t>
            </a: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التوعية بأخلاقيات البحث</a:t>
            </a: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يُساعد تعزيز ثقافة الالتزام بالأخلاقيات في الحفاظ على نزاهة البحث.</a:t>
            </a:r>
          </a:p>
          <a:p>
            <a:pPr algn="r" rtl="1"/>
            <a:r>
              <a:rPr lang="fr-FR" sz="2800" b="1" smtClean="0">
                <a:latin typeface="Sakkal Majalla" pitchFamily="2" charset="-78"/>
                <a:cs typeface="Sakkal Majalla" pitchFamily="2" charset="-78"/>
              </a:rPr>
              <a:t>                </a:t>
            </a:r>
            <a:r>
              <a:rPr lang="ar-DZ" sz="2800" b="1" smtClean="0">
                <a:latin typeface="Sakkal Majalla" pitchFamily="2" charset="-78"/>
                <a:cs typeface="Sakkal Majalla" pitchFamily="2" charset="-78"/>
              </a:rPr>
              <a:t>الضوابط والآليات</a:t>
            </a:r>
          </a:p>
          <a:p>
            <a:pPr algn="r" rtl="1"/>
            <a:r>
              <a:rPr lang="fr-FR" sz="2800" smtClean="0">
                <a:latin typeface="Sakkal Majalla" pitchFamily="2" charset="-78"/>
                <a:cs typeface="Sakkal Majalla" pitchFamily="2" charset="-78"/>
              </a:rPr>
              <a:t>               </a:t>
            </a:r>
            <a:r>
              <a:rPr lang="ar-DZ" sz="2800" smtClean="0">
                <a:latin typeface="Sakkal Majalla" pitchFamily="2" charset="-78"/>
                <a:cs typeface="Sakkal Majalla" pitchFamily="2" charset="-78"/>
              </a:rPr>
              <a:t>من الضروري تطبيق ضوابط وآليات لمنع السرقة العلمية</a:t>
            </a:r>
            <a:endParaRPr lang="ar-DZ" sz="2800">
              <a:latin typeface="Sakkal Majalla" pitchFamily="2" charset="-78"/>
              <a:cs typeface="Sakkal Majalla" pitchFamily="2" charset="-78"/>
            </a:endParaRPr>
          </a:p>
        </p:txBody>
      </p:sp>
      <p:sp>
        <p:nvSpPr>
          <p:cNvPr id="3" name="Rectangle 2"/>
          <p:cNvSpPr/>
          <p:nvPr/>
        </p:nvSpPr>
        <p:spPr>
          <a:xfrm>
            <a:off x="3865944" y="648182"/>
            <a:ext cx="6261903" cy="523220"/>
          </a:xfrm>
          <a:prstGeom prst="rect">
            <a:avLst/>
          </a:prstGeom>
        </p:spPr>
        <p:txBody>
          <a:bodyPr wrap="square">
            <a:spAutoFit/>
          </a:bodyPr>
          <a:lstStyle/>
          <a:p>
            <a:pPr algn="ctr" rtl="1"/>
            <a:r>
              <a:rPr lang="ar-DZ" sz="2800" b="1" smtClean="0">
                <a:latin typeface="Sakkal Majalla" pitchFamily="2" charset="-78"/>
                <a:cs typeface="Sakkal Majalla" pitchFamily="2" charset="-78"/>
              </a:rPr>
              <a:t>خلاصة وتوصيات للحفاظ على نزاهة البحث العلمي</a:t>
            </a:r>
          </a:p>
        </p:txBody>
      </p:sp>
      <p:pic>
        <p:nvPicPr>
          <p:cNvPr id="4" name="Image 2" descr="preencoded.png"/>
          <p:cNvPicPr>
            <a:picLocks noChangeAspect="1"/>
          </p:cNvPicPr>
          <p:nvPr/>
        </p:nvPicPr>
        <p:blipFill>
          <a:blip r:embed="rId2"/>
          <a:stretch>
            <a:fillRect/>
          </a:stretch>
        </p:blipFill>
        <p:spPr>
          <a:xfrm>
            <a:off x="7890421" y="2698179"/>
            <a:ext cx="566976" cy="566976"/>
          </a:xfrm>
          <a:prstGeom prst="rect">
            <a:avLst/>
          </a:prstGeom>
        </p:spPr>
      </p:pic>
      <p:pic>
        <p:nvPicPr>
          <p:cNvPr id="29698" name="Picture 2" descr="C:\Users\HP\Desktop\تدريس السداسي الأول 2024-2025\منهجية البحث العلمي\إدارة-المخاطر-المالية2.png"/>
          <p:cNvPicPr>
            <a:picLocks noChangeAspect="1" noChangeArrowheads="1"/>
          </p:cNvPicPr>
          <p:nvPr/>
        </p:nvPicPr>
        <p:blipFill>
          <a:blip r:embed="rId3"/>
          <a:stretch>
            <a:fillRect/>
          </a:stretch>
        </p:blipFill>
        <p:spPr bwMode="auto">
          <a:xfrm>
            <a:off x="9896355" y="0"/>
            <a:ext cx="4742450" cy="8229600"/>
          </a:xfrm>
          <a:prstGeom prst="rect">
            <a:avLst/>
          </a:prstGeom>
          <a:noFill/>
        </p:spPr>
      </p:pic>
      <p:pic>
        <p:nvPicPr>
          <p:cNvPr id="6" name="Image 2" descr="preencoded.png"/>
          <p:cNvPicPr>
            <a:picLocks noChangeAspect="1"/>
          </p:cNvPicPr>
          <p:nvPr/>
        </p:nvPicPr>
        <p:blipFill>
          <a:blip r:embed="rId2"/>
          <a:stretch>
            <a:fillRect/>
          </a:stretch>
        </p:blipFill>
        <p:spPr>
          <a:xfrm>
            <a:off x="7915496" y="3846029"/>
            <a:ext cx="566976" cy="566976"/>
          </a:xfrm>
          <a:prstGeom prst="rect">
            <a:avLst/>
          </a:prstGeom>
        </p:spPr>
      </p:pic>
      <p:pic>
        <p:nvPicPr>
          <p:cNvPr id="7" name="Image 2" descr="preencoded.png"/>
          <p:cNvPicPr>
            <a:picLocks noChangeAspect="1"/>
          </p:cNvPicPr>
          <p:nvPr/>
        </p:nvPicPr>
        <p:blipFill>
          <a:blip r:embed="rId2"/>
          <a:stretch>
            <a:fillRect/>
          </a:stretch>
        </p:blipFill>
        <p:spPr>
          <a:xfrm>
            <a:off x="7938646" y="4702579"/>
            <a:ext cx="566976" cy="5669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PptxGenJS</Company>
  <PresentationFormat>Personnalisé</PresentationFormat>
  <Paragraphs>62</Paragraphs>
  <Slides>8</Slides>
  <Notes>7</Notes>
  <TotalTime>75</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8</vt:i4>
      </vt:variant>
    </vt:vector>
  </HeadingPairs>
  <TitlesOfParts>
    <vt:vector baseType="lpstr" size="16">
      <vt:lpstr>Arial</vt:lpstr>
      <vt:lpstr>Calibri Light</vt:lpstr>
      <vt:lpstr>Calibri</vt:lpstr>
      <vt:lpstr>Sakkal Majalla</vt:lpstr>
      <vt:lpstr>Petrona Bold</vt:lpstr>
      <vt:lpstr>Inter</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PptxGenJS Presentation</dc:title>
  <dc:creator>PptxGenJS</dc:creator>
  <cp:lastModifiedBy>HP</cp:lastModifiedBy>
  <cp:revision>12</cp:revision>
  <dcterms:created xsi:type="dcterms:W3CDTF">2024-11-03T21:53:36Z</dcterms:created>
  <dcterms:modified xsi:type="dcterms:W3CDTF">2024-11-26T00:13:23Z</dcterms:modified>
  <dc:subject>PptxGenJS Presentation</dc:subject>
</cp:coreProperties>
</file>