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4"/>
  </p:notesMasterIdLst>
  <p:sldIdLst>
    <p:sldId id="256" r:id="rId2"/>
    <p:sldId id="257" r:id="rId3"/>
    <p:sldId id="261" r:id="rId4"/>
    <p:sldId id="291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7" r:id="rId23"/>
    <p:sldId id="278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8" r:id="rId32"/>
    <p:sldId id="289" r:id="rId3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ng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png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ng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9DD16-330B-4C25-AD24-6CCBC1C68EFA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fr-FR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9D3790-4640-4AC4-925A-01D700E4D604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9D3790-4640-4AC4-925A-01D700E4D604}" type="slidenum">
              <a:rPr lang="fr-FR" smtClean="0"/>
              <a:t>21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عنوان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6" name="عنصر نائب للتاريخ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E6F9384-BA64-431D-BCAE-E267FA505327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83FAE-8FAC-4AF5-8EBE-230E14C8EB5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7496-8CA6-464C-AA55-5A5F00F9D78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عنوان، ونص،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fr-FR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fr-FR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fr-FR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99FD80F-A48F-44EF-B2B0-25EF4F500230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وان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7" name="عنصر نائب للمحتوى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02FF1F5-6EB6-4107-9DA9-FF0DC6686B0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عنصر نائب للنص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0131-262E-4DED-9B4F-63CEF42A2AA8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عنوان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95D02-28EA-42AA-9B77-F26957B0C43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وان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5" name="عنصر نائب للنص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8" name="عنصر نائب للمحتوى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A5BE825-2D32-4B5C-BB0D-BFE33C506BAA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عنوان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DBA76-D967-4985-BE41-6C8F5BDD573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4" name="عنصر نائب للتذييل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FD172-0AE2-4C71-AD41-F246EB741B2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عنصر نائب للتذييل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7160-F841-4EDA-A103-5046995B9994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صورة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1D20-8F92-4106-B529-B708BF025738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عنصر نائب للنص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تاريخ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053C6D6-A829-45B0-8DB1-B5724F9C6E7B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0" name="عنصر نائب للعنوان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OUKHOBZA32HALIM.BA@Gmail.com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13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14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4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7.v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8" y="4221088"/>
            <a:ext cx="9001125" cy="1275606"/>
          </a:xfrm>
        </p:spPr>
        <p:txBody>
          <a:bodyPr>
            <a:normAutofit fontScale="90000"/>
          </a:bodyPr>
          <a:lstStyle/>
          <a:p>
            <a:pPr marL="673100" algn="ctr" eaLnBrk="1" hangingPunct="1">
              <a:lnSpc>
                <a:spcPct val="110000"/>
              </a:lnSpc>
              <a:defRPr/>
            </a:pPr>
            <a:r>
              <a:rPr lang="fr-FR" sz="3600" dirty="0" smtClean="0">
                <a:solidFill>
                  <a:srgbClr val="008000"/>
                </a:solidFill>
              </a:rPr>
              <a:t>Les mots clés et</a:t>
            </a:r>
            <a:br>
              <a:rPr lang="fr-FR" sz="3600" dirty="0" smtClean="0">
                <a:solidFill>
                  <a:srgbClr val="008000"/>
                </a:solidFill>
              </a:rPr>
            </a:br>
            <a:r>
              <a:rPr lang="fr-FR" sz="3600" dirty="0" smtClean="0">
                <a:solidFill>
                  <a:srgbClr val="008000"/>
                </a:solidFill>
              </a:rPr>
              <a:t>Quelques Fonctions Excel (suite)</a:t>
            </a:r>
            <a:endParaRPr lang="fr-FR" sz="3600" dirty="0" smtClean="0"/>
          </a:p>
        </p:txBody>
      </p:sp>
      <p:pic>
        <p:nvPicPr>
          <p:cNvPr id="13" name="Picture 16" descr="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913" y="214313"/>
            <a:ext cx="877252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-285750" y="2786063"/>
            <a:ext cx="3857625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673100" algn="ctr">
              <a:lnSpc>
                <a:spcPct val="110000"/>
              </a:lnSpc>
              <a:defRPr/>
            </a:pPr>
            <a:r>
              <a:rPr lang="fr-FR" b="1" dirty="0">
                <a:solidFill>
                  <a:srgbClr val="000066"/>
                </a:solidFill>
              </a:rPr>
              <a:t>Institut de sciences Economiques</a:t>
            </a:r>
            <a:r>
              <a:rPr lang="fr-FR" kern="0" dirty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, </a:t>
            </a:r>
            <a:r>
              <a:rPr lang="fr-FR" b="1" dirty="0">
                <a:solidFill>
                  <a:srgbClr val="000066"/>
                </a:solidFill>
              </a:rPr>
              <a:t>Commercial et sciences de Gestions</a:t>
            </a:r>
            <a:endParaRPr lang="fr-FR" sz="1100" b="1" kern="0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-324544" y="6381328"/>
            <a:ext cx="9001125" cy="405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673100" algn="ctr">
              <a:lnSpc>
                <a:spcPct val="110000"/>
              </a:lnSpc>
              <a:defRPr/>
            </a:pPr>
            <a:r>
              <a:rPr lang="fr-FR" sz="1400" b="1" dirty="0">
                <a:solidFill>
                  <a:srgbClr val="080808"/>
                </a:solidFill>
              </a:rPr>
              <a:t>Responsable du module: BOUKHOBZA. </a:t>
            </a:r>
            <a:r>
              <a:rPr lang="fr-FR" sz="1400" b="1" dirty="0">
                <a:solidFill>
                  <a:srgbClr val="080808"/>
                </a:solidFill>
              </a:rPr>
              <a:t>A      </a:t>
            </a:r>
            <a:r>
              <a:rPr lang="fr-FR" sz="1400" b="1" dirty="0" smtClean="0">
                <a:solidFill>
                  <a:srgbClr val="080808"/>
                </a:solidFill>
              </a:rPr>
              <a:t>        </a:t>
            </a:r>
            <a:r>
              <a:rPr lang="fr-FR" sz="1400" b="1" dirty="0">
                <a:solidFill>
                  <a:srgbClr val="080808"/>
                </a:solidFill>
              </a:rPr>
              <a:t>@Mail: </a:t>
            </a:r>
            <a:r>
              <a:rPr lang="fr-FR" sz="1400" b="1" dirty="0">
                <a:solidFill>
                  <a:srgbClr val="080808"/>
                </a:solidFill>
                <a:hlinkClick r:id="rId3"/>
              </a:rPr>
              <a:t>BOUKHOBZA32HALIM.BA@Gmail.com</a:t>
            </a:r>
            <a:endParaRPr lang="fr-FR" sz="1400" b="1" kern="0" dirty="0">
              <a:solidFill>
                <a:srgbClr val="08080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 bwMode="auto">
          <a:xfrm>
            <a:off x="5072063" y="2786063"/>
            <a:ext cx="3857625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673100" algn="ctr">
              <a:lnSpc>
                <a:spcPct val="110000"/>
              </a:lnSpc>
              <a:defRPr/>
            </a:pPr>
            <a:r>
              <a:rPr lang="fr-FR" b="1" dirty="0">
                <a:solidFill>
                  <a:srgbClr val="000066"/>
                </a:solidFill>
              </a:rPr>
              <a:t>Département Sciences de Gestions </a:t>
            </a:r>
            <a:endParaRPr lang="fr-FR" sz="1100" b="1" kern="0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868362"/>
          </a:xfrm>
        </p:spPr>
        <p:txBody>
          <a:bodyPr/>
          <a:lstStyle/>
          <a:p>
            <a:r>
              <a:rPr lang="fr-FR"/>
              <a:t>Cellule: format numérique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>
            <p:ph idx="1"/>
          </p:nvPr>
        </p:nvGraphicFramePr>
        <p:xfrm>
          <a:off x="989013" y="1052513"/>
          <a:ext cx="6083300" cy="5468937"/>
        </p:xfrm>
        <a:graphic>
          <a:graphicData uri="http://schemas.openxmlformats.org/presentationml/2006/ole">
            <p:oleObj spid="_x0000_s18436" name="Image bitmap" r:id="rId3" imgW="3848434" imgH="3459780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Mise en forme conditionnelle (1)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ph idx="1"/>
          </p:nvPr>
        </p:nvGraphicFramePr>
        <p:xfrm>
          <a:off x="179388" y="1412875"/>
          <a:ext cx="6551612" cy="3324225"/>
        </p:xfrm>
        <a:graphic>
          <a:graphicData uri="http://schemas.openxmlformats.org/presentationml/2006/ole">
            <p:oleObj spid="_x0000_s20484" name="Image bitmap" r:id="rId3" imgW="4083810" imgH="2072381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Mise en forme conditionnelle(2)</a:t>
            </a: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>
            <p:ph idx="1"/>
          </p:nvPr>
        </p:nvGraphicFramePr>
        <p:xfrm>
          <a:off x="395288" y="1773238"/>
          <a:ext cx="8423275" cy="2514600"/>
        </p:xfrm>
        <a:graphic>
          <a:graphicData uri="http://schemas.openxmlformats.org/presentationml/2006/ole">
            <p:oleObj spid="_x0000_s22532" name="Image bitmap" r:id="rId3" imgW="4877223" imgH="1455546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15888"/>
            <a:ext cx="8229600" cy="796925"/>
          </a:xfrm>
        </p:spPr>
        <p:txBody>
          <a:bodyPr/>
          <a:lstStyle/>
          <a:p>
            <a:r>
              <a:rPr lang="fr-FR" sz="3200"/>
              <a:t>Manipulation des cellules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052513"/>
            <a:ext cx="8964612" cy="56165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r-FR" sz="2000" b="1"/>
              <a:t>Copier une cellule</a:t>
            </a:r>
            <a:r>
              <a:rPr lang="fr-FR" sz="2000"/>
              <a:t>: sélectionner la cellule, copier (</a:t>
            </a:r>
            <a:r>
              <a:rPr lang="fr-FR" sz="2000" b="1" i="1">
                <a:solidFill>
                  <a:schemeClr val="hlink"/>
                </a:solidFill>
              </a:rPr>
              <a:t>ctrl-c</a:t>
            </a:r>
            <a:r>
              <a:rPr lang="fr-FR" sz="2000"/>
              <a:t>), sélectionner la destination, coller (</a:t>
            </a:r>
            <a:r>
              <a:rPr lang="fr-FR" sz="2000" b="1" i="1">
                <a:solidFill>
                  <a:schemeClr val="hlink"/>
                </a:solidFill>
              </a:rPr>
              <a:t>ctrl-v</a:t>
            </a:r>
            <a:r>
              <a:rPr lang="fr-FR" sz="200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fr-FR" sz="2000"/>
          </a:p>
          <a:p>
            <a:pPr>
              <a:lnSpc>
                <a:spcPct val="80000"/>
              </a:lnSpc>
            </a:pPr>
            <a:r>
              <a:rPr lang="fr-FR" sz="2000" b="1"/>
              <a:t>Copier une ligne/colonne</a:t>
            </a:r>
            <a:r>
              <a:rPr lang="fr-FR" sz="2000"/>
              <a:t>: sélectionner l’entête de la ligne/colonne, copier (</a:t>
            </a:r>
            <a:r>
              <a:rPr lang="fr-FR" sz="2000" i="1">
                <a:solidFill>
                  <a:schemeClr val="hlink"/>
                </a:solidFill>
              </a:rPr>
              <a:t>ctrl-c</a:t>
            </a:r>
            <a:r>
              <a:rPr lang="fr-FR" sz="2000"/>
              <a:t>), sélectionner la destination, coller (</a:t>
            </a:r>
            <a:r>
              <a:rPr lang="fr-FR" sz="2000" b="1" i="1">
                <a:solidFill>
                  <a:schemeClr val="hlink"/>
                </a:solidFill>
              </a:rPr>
              <a:t>ctrl-v</a:t>
            </a:r>
            <a:r>
              <a:rPr lang="fr-FR" sz="200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fr-FR" sz="2000"/>
          </a:p>
          <a:p>
            <a:pPr>
              <a:lnSpc>
                <a:spcPct val="80000"/>
              </a:lnSpc>
            </a:pPr>
            <a:r>
              <a:rPr lang="fr-FR" sz="2000" b="1"/>
              <a:t>Sélectionner plusieurs cellules adjacentes</a:t>
            </a:r>
            <a:r>
              <a:rPr lang="fr-FR" sz="2000"/>
              <a:t>: sélectionner la première cellule, maintenir la touche </a:t>
            </a:r>
            <a:r>
              <a:rPr lang="fr-FR" sz="2000" b="1" i="1">
                <a:solidFill>
                  <a:schemeClr val="hlink"/>
                </a:solidFill>
              </a:rPr>
              <a:t>shift</a:t>
            </a:r>
            <a:r>
              <a:rPr lang="fr-FR" sz="2000" i="1"/>
              <a:t> </a:t>
            </a:r>
            <a:r>
              <a:rPr lang="fr-FR" sz="2000"/>
              <a:t>enfoncée, sélectionner la dernière cellule;</a:t>
            </a:r>
          </a:p>
          <a:p>
            <a:pPr>
              <a:lnSpc>
                <a:spcPct val="80000"/>
              </a:lnSpc>
              <a:buFontTx/>
              <a:buNone/>
            </a:pPr>
            <a:endParaRPr lang="fr-FR" sz="2000"/>
          </a:p>
          <a:p>
            <a:pPr>
              <a:lnSpc>
                <a:spcPct val="80000"/>
              </a:lnSpc>
            </a:pPr>
            <a:r>
              <a:rPr lang="fr-FR" sz="2000" b="1"/>
              <a:t>Sélectionner plusieurs cellules disjointes</a:t>
            </a:r>
            <a:r>
              <a:rPr lang="fr-FR" sz="2000"/>
              <a:t>: sélectionner chaque cellule en maintenant la touche </a:t>
            </a:r>
            <a:r>
              <a:rPr lang="fr-FR" sz="2000" b="1" i="1">
                <a:solidFill>
                  <a:schemeClr val="hlink"/>
                </a:solidFill>
              </a:rPr>
              <a:t>ctrl</a:t>
            </a:r>
            <a:r>
              <a:rPr lang="fr-FR" sz="2000" i="1"/>
              <a:t> </a:t>
            </a:r>
            <a:r>
              <a:rPr lang="fr-FR" sz="2000"/>
              <a:t>enfoncée;</a:t>
            </a:r>
          </a:p>
          <a:p>
            <a:pPr>
              <a:lnSpc>
                <a:spcPct val="80000"/>
              </a:lnSpc>
              <a:buFontTx/>
              <a:buNone/>
            </a:pPr>
            <a:endParaRPr lang="fr-FR" sz="2000"/>
          </a:p>
          <a:p>
            <a:pPr>
              <a:lnSpc>
                <a:spcPct val="80000"/>
              </a:lnSpc>
            </a:pPr>
            <a:r>
              <a:rPr lang="fr-FR" sz="2000" b="1"/>
              <a:t>Supprimer une ou plusieurs cellules</a:t>
            </a:r>
            <a:r>
              <a:rPr lang="fr-FR" sz="2000"/>
              <a:t>: sélectionner la ou les cellules, appuyer sur la touche </a:t>
            </a:r>
            <a:r>
              <a:rPr lang="fr-FR" sz="2000" b="1">
                <a:solidFill>
                  <a:schemeClr val="hlink"/>
                </a:solidFill>
              </a:rPr>
              <a:t>Suppr</a:t>
            </a:r>
            <a:r>
              <a:rPr lang="fr-FR" sz="2000"/>
              <a:t> ;</a:t>
            </a:r>
          </a:p>
          <a:p>
            <a:pPr>
              <a:lnSpc>
                <a:spcPct val="80000"/>
              </a:lnSpc>
              <a:buFontTx/>
              <a:buNone/>
            </a:pPr>
            <a:endParaRPr lang="fr-FR" sz="2000"/>
          </a:p>
          <a:p>
            <a:pPr>
              <a:lnSpc>
                <a:spcPct val="80000"/>
              </a:lnSpc>
            </a:pPr>
            <a:r>
              <a:rPr lang="fr-FR" sz="2000" b="1"/>
              <a:t>Insérer une ligne/colonne</a:t>
            </a:r>
            <a:r>
              <a:rPr lang="fr-FR" sz="2000"/>
              <a:t>: sélectionner l’entête de la ligne/colonne, appuyer sur le bouton de droite (menu contextuel), sélectionner </a:t>
            </a:r>
            <a:r>
              <a:rPr lang="fr-FR" sz="2000" b="1" i="1">
                <a:solidFill>
                  <a:schemeClr val="hlink"/>
                </a:solidFill>
              </a:rPr>
              <a:t>Insérer</a:t>
            </a:r>
            <a:r>
              <a:rPr lang="fr-FR" sz="2000"/>
              <a:t>.</a:t>
            </a:r>
          </a:p>
          <a:p>
            <a:pPr>
              <a:lnSpc>
                <a:spcPct val="80000"/>
              </a:lnSpc>
            </a:pPr>
            <a:endParaRPr lang="fr-FR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fr-FR" b="1"/>
              <a:t>Les formules - définition</a:t>
            </a:r>
            <a:endParaRPr lang="fr-FR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/>
              <a:t>Formule: </a:t>
            </a:r>
            <a:r>
              <a:rPr lang="fr-FR" sz="2800"/>
              <a:t>Expression mathématique permettant d’effectuer des calculs en utilisant</a:t>
            </a:r>
          </a:p>
          <a:p>
            <a:pPr lvl="1"/>
            <a:r>
              <a:rPr lang="fr-FR"/>
              <a:t>Des nombres (des « constantes »)</a:t>
            </a:r>
          </a:p>
          <a:p>
            <a:pPr lvl="1"/>
            <a:r>
              <a:rPr lang="fr-FR"/>
              <a:t>Des opérateurs</a:t>
            </a:r>
          </a:p>
          <a:p>
            <a:pPr lvl="1"/>
            <a:r>
              <a:rPr lang="fr-FR"/>
              <a:t>Des valeurs présentes dans d’autres cellules</a:t>
            </a:r>
          </a:p>
          <a:p>
            <a:pPr lvl="1"/>
            <a:r>
              <a:rPr lang="fr-FR"/>
              <a:t>Des fonction prédéfinies</a:t>
            </a:r>
          </a:p>
          <a:p>
            <a:pPr lvl="1"/>
            <a:r>
              <a:rPr lang="fr-FR"/>
              <a:t>Des fonctions définies par l’utilisateur</a:t>
            </a:r>
          </a:p>
          <a:p>
            <a:endParaRPr lang="fr-FR" sz="2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868363"/>
          </a:xfrm>
        </p:spPr>
        <p:txBody>
          <a:bodyPr/>
          <a:lstStyle/>
          <a:p>
            <a:r>
              <a:rPr lang="fr-FR" b="1"/>
              <a:t>Les formules - références</a:t>
            </a:r>
            <a:endParaRPr lang="fr-FR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0" y="836613"/>
            <a:ext cx="9144000" cy="5289550"/>
          </a:xfrm>
        </p:spPr>
        <p:txBody>
          <a:bodyPr>
            <a:normAutofit lnSpcReduction="10000"/>
          </a:bodyPr>
          <a:lstStyle/>
          <a:p>
            <a:pPr marL="381000" indent="-381000">
              <a:lnSpc>
                <a:spcPct val="80000"/>
              </a:lnSpc>
            </a:pPr>
            <a:r>
              <a:rPr lang="fr-FR" sz="2400"/>
              <a:t>Les formules font référence à une autre cellule en utilisant ses coordonnées ou un nom défini par l’utilisateur.</a:t>
            </a:r>
          </a:p>
          <a:p>
            <a:pPr marL="381000" indent="-381000">
              <a:lnSpc>
                <a:spcPct val="80000"/>
              </a:lnSpc>
            </a:pPr>
            <a:r>
              <a:rPr lang="fr-FR" sz="2400"/>
              <a:t>Il y a différentes façon de faire une référence:</a:t>
            </a:r>
          </a:p>
          <a:p>
            <a:pPr marL="800100" lvl="1" indent="-342900">
              <a:lnSpc>
                <a:spcPct val="80000"/>
              </a:lnSpc>
              <a:buFontTx/>
              <a:buAutoNum type="arabicPeriod"/>
            </a:pPr>
            <a:r>
              <a:rPr lang="fr-FR" sz="2400">
                <a:solidFill>
                  <a:srgbClr val="3399FF"/>
                </a:solidFill>
              </a:rPr>
              <a:t>Référence absolue</a:t>
            </a:r>
            <a:r>
              <a:rPr lang="fr-FR" sz="2400"/>
              <a:t> = utilisation des coordonnées absolues par rapport à l’origine de la feuille : </a:t>
            </a:r>
            <a:r>
              <a:rPr lang="fr-FR" sz="2400" b="1" i="1"/>
              <a:t>$</a:t>
            </a:r>
            <a:r>
              <a:rPr lang="fr-FR" sz="2400" i="1"/>
              <a:t>lettre_de_colonne</a:t>
            </a:r>
            <a:r>
              <a:rPr lang="fr-FR" sz="2400" b="1" i="1"/>
              <a:t>$</a:t>
            </a:r>
            <a:r>
              <a:rPr lang="fr-FR" sz="2400" i="1"/>
              <a:t>numéro_de_ligne ex: </a:t>
            </a:r>
            <a:r>
              <a:rPr lang="fr-FR" sz="2400" i="1">
                <a:solidFill>
                  <a:srgbClr val="FF3399"/>
                </a:solidFill>
              </a:rPr>
              <a:t>$B$3</a:t>
            </a:r>
          </a:p>
          <a:p>
            <a:pPr marL="800100" lvl="1" indent="-342900">
              <a:lnSpc>
                <a:spcPct val="80000"/>
              </a:lnSpc>
              <a:buFontTx/>
              <a:buAutoNum type="arabicPeriod"/>
            </a:pPr>
            <a:r>
              <a:rPr lang="fr-FR" sz="2400">
                <a:solidFill>
                  <a:srgbClr val="3399FF"/>
                </a:solidFill>
              </a:rPr>
              <a:t>Référence relative</a:t>
            </a:r>
            <a:r>
              <a:rPr lang="fr-FR" sz="2400"/>
              <a:t> = utilisation des coordonnées par rapport à la cellule qui contient la formule (cellule de référence) : la position relative est masquée, on visualise une référence absolue sans le signe </a:t>
            </a:r>
            <a:r>
              <a:rPr lang="fr-FR" sz="2400" b="1" i="1"/>
              <a:t>$ </a:t>
            </a:r>
            <a:r>
              <a:rPr lang="fr-FR" sz="2400"/>
              <a:t>, </a:t>
            </a:r>
            <a:r>
              <a:rPr lang="fr-FR" sz="2400" i="1"/>
              <a:t>ex: </a:t>
            </a:r>
            <a:r>
              <a:rPr lang="fr-FR" sz="2400" i="1">
                <a:solidFill>
                  <a:srgbClr val="FF3399"/>
                </a:solidFill>
              </a:rPr>
              <a:t>A8</a:t>
            </a:r>
            <a:r>
              <a:rPr lang="fr-FR" sz="2400"/>
              <a:t>.</a:t>
            </a:r>
          </a:p>
          <a:p>
            <a:pPr marL="1219200" lvl="2" indent="-304800">
              <a:lnSpc>
                <a:spcPct val="80000"/>
              </a:lnSpc>
            </a:pPr>
            <a:r>
              <a:rPr lang="fr-FR"/>
              <a:t>!!! Attention: lorsqu’on copie une cellule contenant une référence relative, c’est la position relative qui est copiée.</a:t>
            </a:r>
          </a:p>
          <a:p>
            <a:pPr marL="800100" lvl="1" indent="-342900">
              <a:lnSpc>
                <a:spcPct val="80000"/>
              </a:lnSpc>
              <a:buFontTx/>
              <a:buAutoNum type="arabicPeriod" startAt="3"/>
            </a:pPr>
            <a:r>
              <a:rPr lang="fr-FR" sz="2400">
                <a:solidFill>
                  <a:srgbClr val="3399FF"/>
                </a:solidFill>
              </a:rPr>
              <a:t>Référence mixte</a:t>
            </a:r>
            <a:r>
              <a:rPr lang="fr-FR" sz="2400"/>
              <a:t> = mélange d’une référence absolue et relative </a:t>
            </a:r>
            <a:r>
              <a:rPr lang="fr-FR" sz="2400" i="1"/>
              <a:t>ex: </a:t>
            </a:r>
            <a:r>
              <a:rPr lang="fr-FR" sz="2400" i="1">
                <a:solidFill>
                  <a:srgbClr val="FF3399"/>
                </a:solidFill>
              </a:rPr>
              <a:t>B$3</a:t>
            </a:r>
          </a:p>
          <a:p>
            <a:pPr marL="800100" lvl="1" indent="-342900">
              <a:lnSpc>
                <a:spcPct val="80000"/>
              </a:lnSpc>
              <a:buFontTx/>
              <a:buAutoNum type="arabicPeriod" startAt="3"/>
            </a:pPr>
            <a:r>
              <a:rPr lang="fr-FR" sz="2400">
                <a:solidFill>
                  <a:srgbClr val="3399FF"/>
                </a:solidFill>
              </a:rPr>
              <a:t>Référence nommée</a:t>
            </a:r>
            <a:r>
              <a:rPr lang="fr-FR" sz="2400"/>
              <a:t> = un nom est spécifiquement donné à une cellule et les formules peuvent faire référence directement à ce nom</a:t>
            </a:r>
          </a:p>
          <a:p>
            <a:pPr marL="381000" indent="-381000">
              <a:lnSpc>
                <a:spcPct val="80000"/>
              </a:lnSpc>
            </a:pPr>
            <a:endParaRPr lang="fr-FR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Application (1)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800"/>
              <a:t>Exemple:</a:t>
            </a:r>
          </a:p>
          <a:p>
            <a:pPr lvl="1"/>
            <a:r>
              <a:rPr lang="fr-FR" sz="2400"/>
              <a:t>Saisir sur une feuille de calcul (case A1) la valeur 19,6%</a:t>
            </a:r>
          </a:p>
          <a:p>
            <a:pPr lvl="1"/>
            <a:r>
              <a:rPr lang="fr-FR" sz="2400"/>
              <a:t>Saisir ensuite un tableau à 3 colonnes:</a:t>
            </a:r>
          </a:p>
          <a:p>
            <a:pPr lvl="2"/>
            <a:r>
              <a:rPr lang="fr-FR" sz="2000"/>
              <a:t>Produit</a:t>
            </a:r>
          </a:p>
          <a:p>
            <a:pPr lvl="2"/>
            <a:r>
              <a:rPr lang="fr-FR" sz="2000"/>
              <a:t>Prix HT</a:t>
            </a:r>
          </a:p>
          <a:p>
            <a:pPr lvl="2"/>
            <a:r>
              <a:rPr lang="fr-FR" sz="2000"/>
              <a:t>Prix TTC</a:t>
            </a:r>
          </a:p>
          <a:p>
            <a:pPr lvl="1"/>
            <a:r>
              <a:rPr lang="fr-FR" sz="2400"/>
              <a:t>Saisir par exemple 4 produits ainsi que leurs prix HT</a:t>
            </a:r>
          </a:p>
          <a:p>
            <a:pPr lvl="1"/>
            <a:r>
              <a:rPr lang="fr-FR" sz="2400"/>
              <a:t>Remplir la colonne Prix TTC en utilisant la case A1</a:t>
            </a:r>
          </a:p>
          <a:p>
            <a:pPr lvl="2"/>
            <a:r>
              <a:rPr lang="fr-FR" sz="2000"/>
              <a:t>Saisir la bonne formule dans la première case de la colonne</a:t>
            </a:r>
          </a:p>
          <a:p>
            <a:pPr lvl="2"/>
            <a:r>
              <a:rPr lang="fr-FR" sz="2000"/>
              <a:t>Puis la recopier vers le bas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Application(2)</a:t>
            </a:r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>
            <p:ph idx="1"/>
          </p:nvPr>
        </p:nvGraphicFramePr>
        <p:xfrm>
          <a:off x="250825" y="1589088"/>
          <a:ext cx="5959475" cy="3617912"/>
        </p:xfrm>
        <a:graphic>
          <a:graphicData uri="http://schemas.openxmlformats.org/presentationml/2006/ole">
            <p:oleObj spid="_x0000_s28675" name="Image bitmap" r:id="rId3" imgW="3276884" imgH="1988992" progId="Paint.Picture">
              <p:embed/>
            </p:oleObj>
          </a:graphicData>
        </a:graphic>
      </p:graphicFrame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6156325" y="3789363"/>
            <a:ext cx="2633663" cy="1333500"/>
          </a:xfrm>
          <a:prstGeom prst="rect">
            <a:avLst/>
          </a:prstGeom>
          <a:solidFill>
            <a:schemeClr val="accent1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000"/>
              <a:t>Formule avec </a:t>
            </a:r>
          </a:p>
          <a:p>
            <a:r>
              <a:rPr lang="fr-FR" sz="2000"/>
              <a:t>une adresse absolue </a:t>
            </a:r>
          </a:p>
          <a:p>
            <a:r>
              <a:rPr lang="fr-FR" sz="2000"/>
              <a:t>et</a:t>
            </a:r>
          </a:p>
          <a:p>
            <a:r>
              <a:rPr lang="fr-FR" sz="2000"/>
              <a:t>une adresse relative</a:t>
            </a:r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 flipH="1" flipV="1">
            <a:off x="4787900" y="2349500"/>
            <a:ext cx="2447925" cy="1439863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 flipV="1">
            <a:off x="5076825" y="3860800"/>
            <a:ext cx="1079500" cy="4318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Application (3)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Une autre façon de procéder (meilleure) serait </a:t>
            </a:r>
          </a:p>
          <a:p>
            <a:pPr lvl="1"/>
            <a:r>
              <a:rPr lang="fr-FR"/>
              <a:t>de « nommer » la case qui contient le taux de TVA</a:t>
            </a:r>
          </a:p>
          <a:p>
            <a:pPr lvl="1"/>
            <a:r>
              <a:rPr lang="fr-FR"/>
              <a:t>Utiliser ce nom dans la formule pour calculer les TTC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Application (4)</a:t>
            </a: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>
            <p:ph idx="1"/>
          </p:nvPr>
        </p:nvGraphicFramePr>
        <p:xfrm>
          <a:off x="1187450" y="1484313"/>
          <a:ext cx="6602413" cy="3367087"/>
        </p:xfrm>
        <a:graphic>
          <a:graphicData uri="http://schemas.openxmlformats.org/presentationml/2006/ole">
            <p:oleObj spid="_x0000_s31747" name="Image bitmap" r:id="rId3" imgW="4061812" imgH="2072381" progId="Paint.Picture">
              <p:embed/>
            </p:oleObj>
          </a:graphicData>
        </a:graphic>
      </p:graphicFrame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95288" y="5300663"/>
            <a:ext cx="7489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/>
              <a:t>On peut par exemple nommer cette case par « TVA 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Plan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fr-FR" sz="2400"/>
              <a:t>1. Qu’est-ce qu’un tableur</a:t>
            </a:r>
          </a:p>
          <a:p>
            <a:pPr>
              <a:lnSpc>
                <a:spcPct val="80000"/>
              </a:lnSpc>
            </a:pPr>
            <a:r>
              <a:rPr lang="fr-FR" sz="2400"/>
              <a:t>2. Principaux tableurs</a:t>
            </a:r>
          </a:p>
          <a:p>
            <a:pPr>
              <a:lnSpc>
                <a:spcPct val="80000"/>
              </a:lnSpc>
            </a:pPr>
            <a:r>
              <a:rPr lang="fr-FR" sz="2400"/>
              <a:t>3. Présentation de l’interface Excel</a:t>
            </a:r>
          </a:p>
          <a:p>
            <a:pPr>
              <a:lnSpc>
                <a:spcPct val="80000"/>
              </a:lnSpc>
            </a:pPr>
            <a:r>
              <a:rPr lang="fr-FR" sz="2400"/>
              <a:t>4. La cellule</a:t>
            </a:r>
          </a:p>
          <a:p>
            <a:pPr lvl="1">
              <a:lnSpc>
                <a:spcPct val="80000"/>
              </a:lnSpc>
            </a:pPr>
            <a:r>
              <a:rPr lang="fr-FR" sz="2000"/>
              <a:t>1. Définition</a:t>
            </a:r>
          </a:p>
          <a:p>
            <a:pPr lvl="1">
              <a:lnSpc>
                <a:spcPct val="80000"/>
              </a:lnSpc>
            </a:pPr>
            <a:r>
              <a:rPr lang="fr-FR" sz="2000"/>
              <a:t>2. Coordonnées</a:t>
            </a:r>
          </a:p>
          <a:p>
            <a:pPr lvl="1">
              <a:lnSpc>
                <a:spcPct val="80000"/>
              </a:lnSpc>
            </a:pPr>
            <a:r>
              <a:rPr lang="fr-FR" sz="2000"/>
              <a:t>3. Valeur</a:t>
            </a:r>
          </a:p>
          <a:p>
            <a:pPr lvl="1">
              <a:lnSpc>
                <a:spcPct val="80000"/>
              </a:lnSpc>
            </a:pPr>
            <a:r>
              <a:rPr lang="fr-FR" sz="2000"/>
              <a:t>4. Manipulations de cellules</a:t>
            </a:r>
          </a:p>
          <a:p>
            <a:pPr>
              <a:lnSpc>
                <a:spcPct val="80000"/>
              </a:lnSpc>
            </a:pPr>
            <a:r>
              <a:rPr lang="fr-FR" sz="2400"/>
              <a:t>5. Les formules</a:t>
            </a:r>
          </a:p>
          <a:p>
            <a:pPr lvl="1">
              <a:lnSpc>
                <a:spcPct val="80000"/>
              </a:lnSpc>
            </a:pPr>
            <a:r>
              <a:rPr lang="fr-FR" sz="2000"/>
              <a:t>1. Définition</a:t>
            </a:r>
          </a:p>
          <a:p>
            <a:pPr lvl="1">
              <a:lnSpc>
                <a:spcPct val="80000"/>
              </a:lnSpc>
            </a:pPr>
            <a:r>
              <a:rPr lang="fr-FR" sz="2000"/>
              <a:t>2. Références</a:t>
            </a:r>
          </a:p>
          <a:p>
            <a:pPr lvl="1">
              <a:lnSpc>
                <a:spcPct val="80000"/>
              </a:lnSpc>
            </a:pPr>
            <a:r>
              <a:rPr lang="fr-FR" sz="2000"/>
              <a:t>3. Opérateurs</a:t>
            </a:r>
          </a:p>
          <a:p>
            <a:pPr>
              <a:lnSpc>
                <a:spcPct val="80000"/>
              </a:lnSpc>
            </a:pPr>
            <a:r>
              <a:rPr lang="fr-FR" sz="2400"/>
              <a:t>6. Quelques fonctions</a:t>
            </a:r>
          </a:p>
          <a:p>
            <a:pPr>
              <a:lnSpc>
                <a:spcPct val="80000"/>
              </a:lnSpc>
            </a:pPr>
            <a:endParaRPr lang="fr-FR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/>
          <a:lstStyle/>
          <a:p>
            <a:r>
              <a:rPr lang="fr-FR"/>
              <a:t>Application (5)</a:t>
            </a:r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323850" y="1268413"/>
          <a:ext cx="2600325" cy="2157412"/>
        </p:xfrm>
        <a:graphic>
          <a:graphicData uri="http://schemas.openxmlformats.org/presentationml/2006/ole">
            <p:oleObj spid="_x0000_s33795" name="Image bitmap" r:id="rId3" imgW="1470476" imgH="1219306" progId="Paint.Picture">
              <p:embed/>
            </p:oleObj>
          </a:graphicData>
        </a:graphic>
      </p:graphicFrame>
      <p:graphicFrame>
        <p:nvGraphicFramePr>
          <p:cNvPr id="33801" name="Object 9"/>
          <p:cNvGraphicFramePr>
            <a:graphicFrameLocks noChangeAspect="1"/>
          </p:cNvGraphicFramePr>
          <p:nvPr>
            <p:ph sz="half" idx="2"/>
          </p:nvPr>
        </p:nvGraphicFramePr>
        <p:xfrm>
          <a:off x="5421313" y="2133600"/>
          <a:ext cx="2857500" cy="3165475"/>
        </p:xfrm>
        <a:graphic>
          <a:graphicData uri="http://schemas.openxmlformats.org/presentationml/2006/ole">
            <p:oleObj spid="_x0000_s33801" name="Image bitmap" r:id="rId4" imgW="1486029" imgH="1646063" progId="Paint.Picture">
              <p:embed/>
            </p:oleObj>
          </a:graphicData>
        </a:graphic>
      </p:graphicFrame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4427538" y="1341438"/>
            <a:ext cx="4321175" cy="4762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/>
              <a:t>Nom de la case sélectionnée</a:t>
            </a:r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 flipH="1">
            <a:off x="2268538" y="1557338"/>
            <a:ext cx="2159000" cy="503237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900113" y="4508500"/>
            <a:ext cx="4032250" cy="4762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400"/>
              <a:t>Formule utilisant un nom</a:t>
            </a:r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V="1">
            <a:off x="3563938" y="2708275"/>
            <a:ext cx="2447925" cy="1800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Application (6)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5613" cy="1397000"/>
          </a:xfrm>
          <a:noFill/>
          <a:ln/>
        </p:spPr>
        <p:txBody>
          <a:bodyPr/>
          <a:lstStyle/>
          <a:p>
            <a:r>
              <a:rPr lang="fr-FR" sz="2400"/>
              <a:t>On pourrait aussi </a:t>
            </a:r>
          </a:p>
          <a:p>
            <a:pPr lvl="1"/>
            <a:r>
              <a:rPr lang="fr-FR" sz="2000"/>
              <a:t>nommer la colonne qui contient les prix HT ex: Prix_HT</a:t>
            </a:r>
          </a:p>
          <a:p>
            <a:pPr lvl="1"/>
            <a:r>
              <a:rPr lang="fr-FR" sz="2000"/>
              <a:t>Utiliser ce nom dans la formule</a:t>
            </a:r>
          </a:p>
          <a:p>
            <a:pPr lvl="1">
              <a:buFontTx/>
              <a:buNone/>
            </a:pPr>
            <a:endParaRPr lang="fr-FR" sz="2000"/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725488" y="3357563"/>
          <a:ext cx="5173662" cy="3038475"/>
        </p:xfrm>
        <a:graphic>
          <a:graphicData uri="http://schemas.openxmlformats.org/presentationml/2006/ole">
            <p:oleObj spid="_x0000_s36869" name="Image bitmap" r:id="rId4" imgW="3231160" imgH="1897544" progId="Paint.Picture">
              <p:embed/>
            </p:oleObj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539750" y="3333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fr-FR" sz="4400">
                <a:solidFill>
                  <a:srgbClr val="3399FF"/>
                </a:solidFill>
              </a:rPr>
              <a:t>Petit exo</a:t>
            </a: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539750" y="2162175"/>
            <a:ext cx="2746375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fr-FR" sz="2800"/>
              <a:t>Soit la feuille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fr-FR" sz="2800"/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766763" y="3703638"/>
            <a:ext cx="80645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fr-FR" sz="2000"/>
              <a:t>Si on recopie C1 vers C2, quelle valeur y sera-t-elle affichée?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 sz="2000"/>
              <a:t>Même question si en C1 on saisit la formule =A$1*B1 ?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 sz="2000"/>
              <a:t>Même question si en C1 on saisit la formule =A1*B$1?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 sz="2000"/>
              <a:t>Même question si la formule est =$A1*$B1 ?</a:t>
            </a:r>
          </a:p>
        </p:txBody>
      </p:sp>
      <p:pic>
        <p:nvPicPr>
          <p:cNvPr id="5530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4300" y="2349500"/>
            <a:ext cx="4502150" cy="1162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229600" cy="649288"/>
          </a:xfrm>
        </p:spPr>
        <p:txBody>
          <a:bodyPr>
            <a:normAutofit fontScale="90000"/>
          </a:bodyPr>
          <a:lstStyle/>
          <a:p>
            <a:r>
              <a:rPr lang="fr-FR" sz="4000"/>
              <a:t>Table de multiplication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692150"/>
            <a:ext cx="8002587" cy="5032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2800"/>
              <a:t>Soit la feuille suivante:</a:t>
            </a:r>
          </a:p>
          <a:p>
            <a:pPr>
              <a:lnSpc>
                <a:spcPct val="90000"/>
              </a:lnSpc>
              <a:buFontTx/>
              <a:buNone/>
            </a:pPr>
            <a:endParaRPr lang="fr-FR" sz="2800"/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3206750" y="1196975"/>
          <a:ext cx="3668713" cy="3552825"/>
        </p:xfrm>
        <a:graphic>
          <a:graphicData uri="http://schemas.openxmlformats.org/presentationml/2006/ole">
            <p:oleObj spid="_x0000_s39940" name="Image bitmap" r:id="rId3" imgW="2156190" imgH="2088061" progId="Paint.Picture">
              <p:embed/>
            </p:oleObj>
          </a:graphicData>
        </a:graphic>
      </p:graphicFrame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250825" y="4868863"/>
            <a:ext cx="84248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fr-FR" sz="2400" b="1" u="sng">
                <a:solidFill>
                  <a:schemeClr val="hlink"/>
                </a:solidFill>
              </a:rPr>
              <a:t>En utilisant un adressage mixte, saisir en B2 une formule puis la recopier de sorte à remplir la table</a:t>
            </a:r>
          </a:p>
          <a:p>
            <a:pPr>
              <a:buFontTx/>
              <a:buChar char="•"/>
            </a:pPr>
            <a:r>
              <a:rPr lang="fr-FR" sz="2400" b="1" u="sng">
                <a:solidFill>
                  <a:srgbClr val="FF3399"/>
                </a:solidFill>
              </a:rPr>
              <a:t>Refaire la même chose en utilisant  des noms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Formules: les opérateurs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fr-FR" sz="2200" b="1"/>
              <a:t>Arithmétiques: </a:t>
            </a:r>
            <a:r>
              <a:rPr lang="fr-FR" sz="2200"/>
              <a:t>ils s’appliquent à des valeurs numériques et retournent des valeurs numériques : +, -, *, /, ^</a:t>
            </a:r>
          </a:p>
          <a:p>
            <a:pPr>
              <a:lnSpc>
                <a:spcPct val="80000"/>
              </a:lnSpc>
              <a:buFontTx/>
              <a:buNone/>
            </a:pPr>
            <a:endParaRPr lang="fr-FR" sz="2200"/>
          </a:p>
          <a:p>
            <a:pPr>
              <a:lnSpc>
                <a:spcPct val="80000"/>
              </a:lnSpc>
            </a:pPr>
            <a:r>
              <a:rPr lang="fr-FR" sz="2200" b="1"/>
              <a:t>Relationnels: </a:t>
            </a:r>
            <a:r>
              <a:rPr lang="fr-FR" sz="2200"/>
              <a:t>ils comparent deux résultats numériques et retournent une valeur logique; exemple: égalité (=), différence (&lt;&gt;), infériorité stricte (&lt;), supériorité stricte (&gt;), infériorité (&lt;=), supériorité (&gt;=) …</a:t>
            </a:r>
          </a:p>
          <a:p>
            <a:pPr>
              <a:lnSpc>
                <a:spcPct val="80000"/>
              </a:lnSpc>
              <a:buFontTx/>
              <a:buNone/>
            </a:pPr>
            <a:endParaRPr lang="fr-FR" sz="2200"/>
          </a:p>
          <a:p>
            <a:pPr>
              <a:lnSpc>
                <a:spcPct val="80000"/>
              </a:lnSpc>
            </a:pPr>
            <a:r>
              <a:rPr lang="fr-FR" sz="2200" b="1"/>
              <a:t>Logiques: </a:t>
            </a:r>
            <a:r>
              <a:rPr lang="fr-FR" sz="2200"/>
              <a:t>ils s’appliquent à des valeurs logiques et retournent des valeurs logiques; négation NOT(), </a:t>
            </a:r>
            <a:r>
              <a:rPr lang="fr-FR" sz="2200" i="1"/>
              <a:t>ET </a:t>
            </a:r>
            <a:r>
              <a:rPr lang="fr-FR" sz="2200"/>
              <a:t>logique AND(), </a:t>
            </a:r>
            <a:r>
              <a:rPr lang="fr-FR" sz="2200" i="1"/>
              <a:t>OU </a:t>
            </a:r>
            <a:r>
              <a:rPr lang="fr-FR" sz="2200"/>
              <a:t>logique OR()</a:t>
            </a:r>
          </a:p>
          <a:p>
            <a:pPr>
              <a:lnSpc>
                <a:spcPct val="80000"/>
              </a:lnSpc>
              <a:buFontTx/>
              <a:buNone/>
            </a:pPr>
            <a:endParaRPr lang="fr-FR" sz="2200"/>
          </a:p>
          <a:p>
            <a:pPr>
              <a:lnSpc>
                <a:spcPct val="80000"/>
              </a:lnSpc>
            </a:pPr>
            <a:r>
              <a:rPr lang="fr-FR" sz="2200"/>
              <a:t>Remarque: opérateur textuel de concaténation &amp; pour coller deux chaînes de caractères</a:t>
            </a:r>
          </a:p>
          <a:p>
            <a:pPr>
              <a:lnSpc>
                <a:spcPct val="80000"/>
              </a:lnSpc>
            </a:pPr>
            <a:endParaRPr lang="fr-FR" sz="22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96925"/>
          </a:xfrm>
        </p:spPr>
        <p:txBody>
          <a:bodyPr/>
          <a:lstStyle/>
          <a:p>
            <a:r>
              <a:rPr lang="fr-FR"/>
              <a:t>Fonctions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08050"/>
            <a:ext cx="8435975" cy="52181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r-FR" sz="2400"/>
              <a:t>Les tableurs proposent un grand nombre de fonctions prédéfinies. Ces fonctions permettent de réaliser des manipulations parfois complexes.</a:t>
            </a:r>
          </a:p>
          <a:p>
            <a:pPr>
              <a:lnSpc>
                <a:spcPct val="80000"/>
              </a:lnSpc>
            </a:pPr>
            <a:r>
              <a:rPr lang="fr-FR" sz="2400"/>
              <a:t>Les fonctions du tableur Excel sont catégorisées de la façon suivante :</a:t>
            </a:r>
          </a:p>
          <a:p>
            <a:pPr lvl="1">
              <a:lnSpc>
                <a:spcPct val="80000"/>
              </a:lnSpc>
            </a:pPr>
            <a:r>
              <a:rPr lang="fr-FR" sz="2400"/>
              <a:t>Les fonctions </a:t>
            </a:r>
            <a:r>
              <a:rPr lang="fr-FR" sz="2400" u="sng">
                <a:solidFill>
                  <a:srgbClr val="FF3399"/>
                </a:solidFill>
              </a:rPr>
              <a:t>mathématiques</a:t>
            </a:r>
            <a:r>
              <a:rPr lang="fr-FR" sz="2400"/>
              <a:t> et trigonométriques offrant des outils de base pour manipuler des données numériques</a:t>
            </a:r>
          </a:p>
          <a:p>
            <a:pPr lvl="1">
              <a:lnSpc>
                <a:spcPct val="80000"/>
              </a:lnSpc>
            </a:pPr>
            <a:r>
              <a:rPr lang="fr-FR" sz="2400"/>
              <a:t>Les fonctions </a:t>
            </a:r>
            <a:r>
              <a:rPr lang="fr-FR" sz="2400" u="sng">
                <a:solidFill>
                  <a:srgbClr val="FF3399"/>
                </a:solidFill>
              </a:rPr>
              <a:t>statistiques</a:t>
            </a:r>
            <a:r>
              <a:rPr lang="fr-FR" sz="2400"/>
              <a:t> offrant des outils d'analyse statistique, calcul de moyenne, de variance</a:t>
            </a:r>
          </a:p>
          <a:p>
            <a:pPr lvl="1">
              <a:lnSpc>
                <a:spcPct val="80000"/>
              </a:lnSpc>
            </a:pPr>
            <a:r>
              <a:rPr lang="fr-FR" sz="2400"/>
              <a:t>Les fonctions </a:t>
            </a:r>
            <a:r>
              <a:rPr lang="fr-FR" sz="2400" u="sng">
                <a:solidFill>
                  <a:srgbClr val="FF3399"/>
                </a:solidFill>
              </a:rPr>
              <a:t>logiques</a:t>
            </a:r>
            <a:r>
              <a:rPr lang="fr-FR" sz="2400"/>
              <a:t>, permettant de manipuler des données logiques (AND, OR, ...)</a:t>
            </a:r>
          </a:p>
          <a:p>
            <a:pPr lvl="1">
              <a:lnSpc>
                <a:spcPct val="80000"/>
              </a:lnSpc>
            </a:pPr>
            <a:r>
              <a:rPr lang="fr-FR" sz="2400"/>
              <a:t>Les fonctions de </a:t>
            </a:r>
            <a:r>
              <a:rPr lang="fr-FR" sz="2400" u="sng">
                <a:solidFill>
                  <a:srgbClr val="FF3399"/>
                </a:solidFill>
              </a:rPr>
              <a:t>manipulation de texte</a:t>
            </a:r>
          </a:p>
          <a:p>
            <a:pPr lvl="1">
              <a:lnSpc>
                <a:spcPct val="80000"/>
              </a:lnSpc>
            </a:pPr>
            <a:r>
              <a:rPr lang="fr-FR" sz="2400"/>
              <a:t>D’autres fonctions utiles dans des domaines particuliers comme par exemple fonctions financières</a:t>
            </a:r>
            <a:endParaRPr lang="fr-FR" sz="20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fr-FR"/>
              <a:t>Fonctions (suite)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r>
              <a:rPr lang="fr-FR" sz="2400"/>
              <a:t>fonctions de manipulation de date servant à manipuler et à convertir des dates</a:t>
            </a:r>
          </a:p>
          <a:p>
            <a:r>
              <a:rPr lang="fr-FR" sz="2400"/>
              <a:t>Syntaxe des fonctions Excel:</a:t>
            </a:r>
          </a:p>
          <a:p>
            <a:pPr lvl="1"/>
            <a:r>
              <a:rPr lang="fr-FR" sz="2400" i="1"/>
              <a:t>FONCTION(argument1; argument2; ...)</a:t>
            </a:r>
          </a:p>
          <a:p>
            <a:pPr lvl="1"/>
            <a:r>
              <a:rPr lang="fr-FR" sz="2400"/>
              <a:t>Une fonction est caractérisée par </a:t>
            </a:r>
          </a:p>
          <a:p>
            <a:pPr lvl="2"/>
            <a:r>
              <a:rPr lang="fr-FR"/>
              <a:t>son nom (par convention écrit en majuscule), suivi de parenthèses. </a:t>
            </a:r>
          </a:p>
          <a:p>
            <a:pPr lvl="2"/>
            <a:r>
              <a:rPr lang="fr-FR"/>
              <a:t>Elle contient zéro, un ou plusieurs </a:t>
            </a:r>
            <a:r>
              <a:rPr lang="fr-FR" i="1"/>
              <a:t>arguments </a:t>
            </a:r>
            <a:r>
              <a:rPr lang="fr-FR"/>
              <a:t>(à l'intérieur des parenthèses), c'est-à-dire un ensemble de valeurs, séparées par des points-virgules, auxquelles la fonction s'applique.</a:t>
            </a:r>
          </a:p>
          <a:p>
            <a:endParaRPr lang="fr-FR" sz="24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Exemple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427913" cy="676275"/>
          </a:xfrm>
        </p:spPr>
        <p:txBody>
          <a:bodyPr/>
          <a:lstStyle/>
          <a:p>
            <a:r>
              <a:rPr lang="fr-FR" sz="2800"/>
              <a:t>La fonction SOMME</a:t>
            </a:r>
          </a:p>
          <a:p>
            <a:endParaRPr lang="fr-FR" sz="2800"/>
          </a:p>
        </p:txBody>
      </p:sp>
      <p:graphicFrame>
        <p:nvGraphicFramePr>
          <p:cNvPr id="47112" name="Object 8"/>
          <p:cNvGraphicFramePr>
            <a:graphicFrameLocks noChangeAspect="1"/>
          </p:cNvGraphicFramePr>
          <p:nvPr>
            <p:ph sz="half" idx="2"/>
          </p:nvPr>
        </p:nvGraphicFramePr>
        <p:xfrm>
          <a:off x="611188" y="2276475"/>
          <a:ext cx="5616575" cy="3797300"/>
        </p:xfrm>
        <a:graphic>
          <a:graphicData uri="http://schemas.openxmlformats.org/presentationml/2006/ole">
            <p:oleObj spid="_x0000_s47112" name="Image bitmap" r:id="rId3" imgW="3063506" imgH="2072381" progId="Paint.Picture">
              <p:embed/>
            </p:oleObj>
          </a:graphicData>
        </a:graphic>
      </p:graphicFrame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6588125" y="3500438"/>
            <a:ext cx="2016125" cy="9159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/>
              <a:t>Utilisation d’une fonction dans une formule</a:t>
            </a:r>
          </a:p>
        </p:txBody>
      </p:sp>
      <p:sp>
        <p:nvSpPr>
          <p:cNvPr id="47114" name="Line 10"/>
          <p:cNvSpPr>
            <a:spLocks noChangeShapeType="1"/>
          </p:cNvSpPr>
          <p:nvPr/>
        </p:nvSpPr>
        <p:spPr bwMode="auto">
          <a:xfrm flipH="1" flipV="1">
            <a:off x="5940425" y="2781300"/>
            <a:ext cx="1439863" cy="792163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8229600" cy="581025"/>
          </a:xfrm>
        </p:spPr>
        <p:txBody>
          <a:bodyPr>
            <a:normAutofit fontScale="90000"/>
          </a:bodyPr>
          <a:lstStyle/>
          <a:p>
            <a:r>
              <a:rPr lang="fr-FR" sz="4000"/>
              <a:t>Insertion d’une fonction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>
            <p:ph idx="1"/>
          </p:nvPr>
        </p:nvGraphicFramePr>
        <p:xfrm>
          <a:off x="2409825" y="1916113"/>
          <a:ext cx="4062413" cy="3589337"/>
        </p:xfrm>
        <a:graphic>
          <a:graphicData uri="http://schemas.openxmlformats.org/presentationml/2006/ole">
            <p:oleObj spid="_x0000_s50179" name="Image bitmap" r:id="rId3" imgW="2940952" imgH="2598645" progId="Paint.Picture">
              <p:embed/>
            </p:oleObj>
          </a:graphicData>
        </a:graphic>
      </p:graphicFrame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468313" y="836613"/>
            <a:ext cx="72215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/>
              <a:t>On veut calculer le prix moyen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Insertion de la moyenne</a:t>
            </a:r>
          </a:p>
        </p:txBody>
      </p:sp>
      <p:graphicFrame>
        <p:nvGraphicFramePr>
          <p:cNvPr id="52227" name="Object 3"/>
          <p:cNvGraphicFramePr>
            <a:graphicFrameLocks noChangeAspect="1"/>
          </p:cNvGraphicFramePr>
          <p:nvPr>
            <p:ph idx="1"/>
          </p:nvPr>
        </p:nvGraphicFramePr>
        <p:xfrm>
          <a:off x="2876550" y="2293938"/>
          <a:ext cx="3543300" cy="3048000"/>
        </p:xfrm>
        <a:graphic>
          <a:graphicData uri="http://schemas.openxmlformats.org/presentationml/2006/ole">
            <p:oleObj spid="_x0000_s52227" name="Image bitmap" r:id="rId3" imgW="3543607" imgH="3048264" progId="Paint.Picture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 fontScale="90000"/>
          </a:bodyPr>
          <a:lstStyle/>
          <a:p>
            <a:r>
              <a:rPr lang="fr-FR" sz="4000" b="1"/>
              <a:t>Qu’est-ce qu’un tableur</a:t>
            </a:r>
            <a:br>
              <a:rPr lang="fr-FR" sz="4000" b="1"/>
            </a:br>
            <a:endParaRPr lang="fr-FR" sz="4000" b="1"/>
          </a:p>
        </p:txBody>
      </p:sp>
      <p:sp>
        <p:nvSpPr>
          <p:cNvPr id="9221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052513"/>
            <a:ext cx="8229600" cy="507365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fr-FR" sz="2000" b="1"/>
              <a:t>Tableur: </a:t>
            </a:r>
            <a:r>
              <a:rPr lang="fr-FR" sz="2000" i="1"/>
              <a:t>logiciel permettant d’effectuer des calculs sur des nombres organisés dans un tableau (feuille de calcul)</a:t>
            </a:r>
          </a:p>
          <a:p>
            <a:pPr>
              <a:lnSpc>
                <a:spcPct val="80000"/>
              </a:lnSpc>
            </a:pPr>
            <a:endParaRPr lang="fr-FR" sz="2000" i="1"/>
          </a:p>
          <a:p>
            <a:pPr>
              <a:lnSpc>
                <a:spcPct val="80000"/>
              </a:lnSpc>
            </a:pPr>
            <a:r>
              <a:rPr lang="fr-FR" sz="2000" b="1"/>
              <a:t>Avantages</a:t>
            </a:r>
            <a:r>
              <a:rPr lang="fr-FR" sz="2000"/>
              <a:t>:</a:t>
            </a:r>
          </a:p>
          <a:p>
            <a:pPr lvl="1">
              <a:lnSpc>
                <a:spcPct val="80000"/>
              </a:lnSpc>
            </a:pPr>
            <a:r>
              <a:rPr lang="fr-FR" sz="1800"/>
              <a:t>Visualisation synthétique des données sous forme de tableau</a:t>
            </a:r>
          </a:p>
          <a:p>
            <a:pPr lvl="1">
              <a:lnSpc>
                <a:spcPct val="80000"/>
              </a:lnSpc>
            </a:pPr>
            <a:r>
              <a:rPr lang="fr-FR" sz="1800"/>
              <a:t>Bonne adaptation pour les calculs répétitifs</a:t>
            </a:r>
          </a:p>
          <a:p>
            <a:pPr lvl="1">
              <a:lnSpc>
                <a:spcPct val="80000"/>
              </a:lnSpc>
            </a:pPr>
            <a:r>
              <a:rPr lang="fr-FR" sz="1800"/>
              <a:t>Génération aisée de graphiques et de rapports</a:t>
            </a:r>
          </a:p>
          <a:p>
            <a:pPr lvl="1">
              <a:lnSpc>
                <a:spcPct val="80000"/>
              </a:lnSpc>
            </a:pPr>
            <a:r>
              <a:rPr lang="fr-FR" sz="1800"/>
              <a:t>Grande base d’utilisateurs</a:t>
            </a:r>
          </a:p>
          <a:p>
            <a:pPr lvl="1">
              <a:lnSpc>
                <a:spcPct val="80000"/>
              </a:lnSpc>
            </a:pPr>
            <a:endParaRPr lang="fr-FR" sz="1800"/>
          </a:p>
          <a:p>
            <a:pPr>
              <a:lnSpc>
                <a:spcPct val="80000"/>
              </a:lnSpc>
            </a:pPr>
            <a:r>
              <a:rPr lang="fr-FR" sz="2000" b="1"/>
              <a:t>Principaux tableurs</a:t>
            </a:r>
          </a:p>
          <a:p>
            <a:pPr lvl="1">
              <a:lnSpc>
                <a:spcPct val="80000"/>
              </a:lnSpc>
            </a:pPr>
            <a:r>
              <a:rPr lang="fr-FR" sz="1800"/>
              <a:t>Office Excel de Microsoft</a:t>
            </a:r>
          </a:p>
          <a:p>
            <a:pPr lvl="1">
              <a:lnSpc>
                <a:spcPct val="80000"/>
              </a:lnSpc>
            </a:pPr>
            <a:r>
              <a:rPr lang="fr-FR" sz="1800"/>
              <a:t>StarOffice Calc de Sun</a:t>
            </a:r>
          </a:p>
          <a:p>
            <a:pPr lvl="1">
              <a:lnSpc>
                <a:spcPct val="80000"/>
              </a:lnSpc>
            </a:pPr>
            <a:r>
              <a:rPr lang="fr-FR" sz="1800"/>
              <a:t>OpenCalc de OpenOffice</a:t>
            </a:r>
          </a:p>
          <a:p>
            <a:pPr lvl="1">
              <a:lnSpc>
                <a:spcPct val="80000"/>
              </a:lnSpc>
            </a:pPr>
            <a:r>
              <a:rPr lang="fr-FR" sz="1800"/>
              <a:t>Lotus 123 de IBM</a:t>
            </a:r>
          </a:p>
          <a:p>
            <a:pPr lvl="1">
              <a:lnSpc>
                <a:spcPct val="80000"/>
              </a:lnSpc>
            </a:pPr>
            <a:r>
              <a:rPr lang="fr-FR" sz="1800"/>
              <a:t>KSpread de KOffice/Linux</a:t>
            </a:r>
          </a:p>
          <a:p>
            <a:pPr>
              <a:lnSpc>
                <a:spcPct val="80000"/>
              </a:lnSpc>
            </a:pPr>
            <a:endParaRPr lang="fr-FR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8229600" cy="941388"/>
          </a:xfrm>
        </p:spPr>
        <p:txBody>
          <a:bodyPr/>
          <a:lstStyle/>
          <a:p>
            <a:r>
              <a:rPr lang="fr-FR"/>
              <a:t>Etude d’un cas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836613"/>
            <a:ext cx="8893175" cy="52895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r-FR" sz="2200"/>
              <a:t>L’entreprise ABCD commercialise des produits pharmaceutiques</a:t>
            </a:r>
          </a:p>
          <a:p>
            <a:pPr>
              <a:lnSpc>
                <a:spcPct val="80000"/>
              </a:lnSpc>
              <a:buFontTx/>
              <a:buNone/>
            </a:pPr>
            <a:endParaRPr lang="fr-FR" sz="2200"/>
          </a:p>
          <a:p>
            <a:pPr>
              <a:lnSpc>
                <a:spcPct val="80000"/>
              </a:lnSpc>
            </a:pPr>
            <a:r>
              <a:rPr lang="fr-FR" sz="2200"/>
              <a:t>L’entreprise fait appel à 3 commerciaux (Dupond, Durand et Martin) </a:t>
            </a:r>
          </a:p>
          <a:p>
            <a:pPr>
              <a:lnSpc>
                <a:spcPct val="80000"/>
              </a:lnSpc>
              <a:buFontTx/>
              <a:buNone/>
            </a:pPr>
            <a:endParaRPr lang="fr-FR" sz="2200"/>
          </a:p>
          <a:p>
            <a:pPr>
              <a:lnSpc>
                <a:spcPct val="80000"/>
              </a:lnSpc>
            </a:pPr>
            <a:r>
              <a:rPr lang="fr-FR" sz="2200"/>
              <a:t>Le salaire de ces derniers est constitué </a:t>
            </a:r>
          </a:p>
          <a:p>
            <a:pPr lvl="1">
              <a:lnSpc>
                <a:spcPct val="80000"/>
              </a:lnSpc>
            </a:pPr>
            <a:r>
              <a:rPr lang="fr-FR" sz="2200"/>
              <a:t>d’une partie fixe (2000€)</a:t>
            </a:r>
          </a:p>
          <a:p>
            <a:pPr lvl="1">
              <a:lnSpc>
                <a:spcPct val="80000"/>
              </a:lnSpc>
            </a:pPr>
            <a:r>
              <a:rPr lang="fr-FR" sz="2200"/>
              <a:t>et une prime qui représente un pourcentage  du CA du mois</a:t>
            </a:r>
          </a:p>
          <a:p>
            <a:pPr lvl="2">
              <a:lnSpc>
                <a:spcPct val="80000"/>
              </a:lnSpc>
            </a:pPr>
            <a:r>
              <a:rPr lang="fr-FR" sz="2200"/>
              <a:t>15% du CA si celui est supérieur à 20000€ </a:t>
            </a:r>
          </a:p>
          <a:p>
            <a:pPr lvl="2">
              <a:lnSpc>
                <a:spcPct val="80000"/>
              </a:lnSpc>
            </a:pPr>
            <a:r>
              <a:rPr lang="fr-FR" sz="2200"/>
              <a:t>10% du CA si celui-ci est inférieur ou égal à 20000 €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fr-FR" sz="2200"/>
          </a:p>
          <a:p>
            <a:pPr>
              <a:lnSpc>
                <a:spcPct val="80000"/>
              </a:lnSpc>
            </a:pPr>
            <a:r>
              <a:rPr lang="fr-FR" sz="2200"/>
              <a:t>On dispose des CA mensuels de chaque représentant</a:t>
            </a:r>
          </a:p>
          <a:p>
            <a:pPr>
              <a:lnSpc>
                <a:spcPct val="80000"/>
              </a:lnSpc>
              <a:buFontTx/>
              <a:buNone/>
            </a:pPr>
            <a:endParaRPr lang="fr-FR" sz="2200"/>
          </a:p>
          <a:p>
            <a:pPr>
              <a:lnSpc>
                <a:spcPct val="80000"/>
              </a:lnSpc>
            </a:pPr>
            <a:r>
              <a:rPr lang="fr-FR" sz="2200" b="1" u="sng"/>
              <a:t>Question:</a:t>
            </a:r>
            <a:r>
              <a:rPr lang="fr-FR" sz="2200"/>
              <a:t> </a:t>
            </a:r>
            <a:r>
              <a:rPr lang="fr-FR" sz="2200" i="1"/>
              <a:t>Concevoir une feuille de calcul permettant de calculer les salaires mensuels et annuel de chacun des 3 commerciaux</a:t>
            </a:r>
          </a:p>
          <a:p>
            <a:pPr>
              <a:lnSpc>
                <a:spcPct val="80000"/>
              </a:lnSpc>
            </a:pPr>
            <a:endParaRPr lang="fr-FR" sz="2200" i="1"/>
          </a:p>
          <a:p>
            <a:pPr>
              <a:lnSpc>
                <a:spcPct val="80000"/>
              </a:lnSpc>
            </a:pPr>
            <a:endParaRPr lang="fr-FR" sz="22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796925"/>
          </a:xfrm>
        </p:spPr>
        <p:txBody>
          <a:bodyPr/>
          <a:lstStyle/>
          <a:p>
            <a:r>
              <a:rPr lang="fr-FR"/>
              <a:t>Exo sur la fonction </a:t>
            </a:r>
            <a:r>
              <a:rPr lang="fr-FR" u="sng"/>
              <a:t>SI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52513"/>
            <a:ext cx="8075613" cy="576262"/>
          </a:xfrm>
        </p:spPr>
        <p:txBody>
          <a:bodyPr/>
          <a:lstStyle/>
          <a:p>
            <a:r>
              <a:rPr lang="fr-FR" sz="2800"/>
              <a:t>Soit la feuille de calcul suivante:</a:t>
            </a:r>
          </a:p>
          <a:p>
            <a:pPr>
              <a:buFontTx/>
              <a:buNone/>
            </a:pPr>
            <a:endParaRPr lang="fr-FR" sz="2800"/>
          </a:p>
        </p:txBody>
      </p:sp>
      <p:graphicFrame>
        <p:nvGraphicFramePr>
          <p:cNvPr id="5632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484438" y="1557338"/>
          <a:ext cx="3446462" cy="2266950"/>
        </p:xfrm>
        <a:graphic>
          <a:graphicData uri="http://schemas.openxmlformats.org/presentationml/2006/ole">
            <p:oleObj spid="_x0000_s56324" name="Image bitmap" r:id="rId3" imgW="1980952" imgH="1303133" progId="Paint.Picture">
              <p:embed/>
            </p:oleObj>
          </a:graphicData>
        </a:graphic>
      </p:graphicFrame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519113" y="4005263"/>
            <a:ext cx="8624887" cy="255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fr-FR" sz="2400"/>
              <a:t>Dans B1 on tape le code d’une couleur </a:t>
            </a:r>
          </a:p>
          <a:p>
            <a:pPr lvl="1">
              <a:buFontTx/>
              <a:buChar char="•"/>
            </a:pPr>
            <a:r>
              <a:rPr lang="fr-FR" sz="2400">
                <a:solidFill>
                  <a:srgbClr val="FF3399"/>
                </a:solidFill>
              </a:rPr>
              <a:t>R</a:t>
            </a:r>
            <a:r>
              <a:rPr lang="fr-FR" sz="2400"/>
              <a:t> pour rouge et </a:t>
            </a:r>
            <a:r>
              <a:rPr lang="fr-FR" sz="2400">
                <a:solidFill>
                  <a:srgbClr val="FF3399"/>
                </a:solidFill>
              </a:rPr>
              <a:t>V</a:t>
            </a:r>
            <a:r>
              <a:rPr lang="fr-FR" sz="2400"/>
              <a:t> pour vert</a:t>
            </a:r>
          </a:p>
          <a:p>
            <a:pPr>
              <a:buFontTx/>
              <a:buChar char="•"/>
            </a:pPr>
            <a:r>
              <a:rPr lang="fr-FR" sz="2400"/>
              <a:t>Quand on tape R, on veut que dans B2 on ait « Stop » et quand c’est V, on veut afficher « Traverser »</a:t>
            </a:r>
          </a:p>
          <a:p>
            <a:pPr>
              <a:buFontTx/>
              <a:buChar char="•"/>
            </a:pPr>
            <a:r>
              <a:rPr lang="fr-FR" sz="2400"/>
              <a:t>En B2, il faut saisir la formule:</a:t>
            </a:r>
          </a:p>
          <a:p>
            <a:pPr algn="ctr"/>
            <a:r>
              <a:rPr lang="fr-FR"/>
              <a:t>=SI(B1="R"; "Stop"; SI(B1="V";"Traverser";"Erreur"))</a:t>
            </a:r>
            <a:endParaRPr lang="fr-FR" sz="2400"/>
          </a:p>
          <a:p>
            <a:endParaRPr lang="fr-FR" sz="24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Exo sur la fonction </a:t>
            </a:r>
            <a:r>
              <a:rPr lang="fr-FR" u="sng"/>
              <a:t>SI </a:t>
            </a:r>
            <a:r>
              <a:rPr lang="fr-FR"/>
              <a:t>(suite)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Comment rendre notre formule bilingue ?</a:t>
            </a:r>
          </a:p>
          <a:p>
            <a:pPr lvl="1"/>
            <a:r>
              <a:rPr lang="fr-FR"/>
              <a:t>c-à-d si on tape G (pour Green), il faut afficher « Traverser »</a:t>
            </a:r>
          </a:p>
          <a:p>
            <a:r>
              <a:rPr lang="fr-FR"/>
              <a:t>La formule obtenue n’est valable que si on tape des majuscules, comment tenir compte des minuscules 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725487"/>
          </a:xfrm>
        </p:spPr>
        <p:txBody>
          <a:bodyPr/>
          <a:lstStyle/>
          <a:p>
            <a:r>
              <a:rPr lang="fr-FR" sz="3200" b="1"/>
              <a:t>Présentation de l’interface Excel</a:t>
            </a:r>
          </a:p>
        </p:txBody>
      </p:sp>
      <p:graphicFrame>
        <p:nvGraphicFramePr>
          <p:cNvPr id="61443" name="Object 3"/>
          <p:cNvGraphicFramePr>
            <a:graphicFrameLocks noChangeAspect="1"/>
          </p:cNvGraphicFramePr>
          <p:nvPr>
            <p:ph idx="1"/>
          </p:nvPr>
        </p:nvGraphicFramePr>
        <p:xfrm>
          <a:off x="865188" y="1916113"/>
          <a:ext cx="5614987" cy="4637087"/>
        </p:xfrm>
        <a:graphic>
          <a:graphicData uri="http://schemas.openxmlformats.org/presentationml/2006/ole">
            <p:oleObj spid="_x0000_s61443" name="Image bitmap" r:id="rId3" imgW="4983912" imgH="4115157" progId="Paint.Picture">
              <p:embed/>
            </p:oleObj>
          </a:graphicData>
        </a:graphic>
      </p:graphicFrame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323850" y="836613"/>
            <a:ext cx="7772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000"/>
              <a:t>Lancer Excel: </a:t>
            </a:r>
          </a:p>
          <a:p>
            <a:pPr lvl="1">
              <a:buFontTx/>
              <a:buChar char="•"/>
            </a:pPr>
            <a:r>
              <a:rPr lang="fr-FR" sz="2000"/>
              <a:t>Menu </a:t>
            </a:r>
            <a:r>
              <a:rPr lang="fr-FR" sz="2000" b="1" i="1"/>
              <a:t>Démarrer</a:t>
            </a:r>
            <a:r>
              <a:rPr lang="fr-FR" sz="2000" i="1"/>
              <a:t>/application/Excel </a:t>
            </a:r>
          </a:p>
          <a:p>
            <a:pPr lvl="1">
              <a:buFontTx/>
              <a:buChar char="•"/>
            </a:pPr>
            <a:r>
              <a:rPr lang="fr-FR" sz="2000"/>
              <a:t>Double cliquer sur un fichier Excel = fichier dont l’extension est </a:t>
            </a:r>
            <a:r>
              <a:rPr lang="fr-FR" sz="2000" i="1"/>
              <a:t>.xls</a:t>
            </a:r>
          </a:p>
        </p:txBody>
      </p:sp>
      <p:sp>
        <p:nvSpPr>
          <p:cNvPr id="61447" name="Text Box 7"/>
          <p:cNvSpPr txBox="1">
            <a:spLocks noChangeArrowheads="1"/>
          </p:cNvSpPr>
          <p:nvPr/>
        </p:nvSpPr>
        <p:spPr bwMode="auto">
          <a:xfrm>
            <a:off x="7143750" y="2224088"/>
            <a:ext cx="1695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/>
              <a:t>Barre de Menu</a:t>
            </a:r>
          </a:p>
        </p:txBody>
      </p:sp>
      <p:sp>
        <p:nvSpPr>
          <p:cNvPr id="61448" name="Text Box 8"/>
          <p:cNvSpPr txBox="1">
            <a:spLocks noChangeArrowheads="1"/>
          </p:cNvSpPr>
          <p:nvPr/>
        </p:nvSpPr>
        <p:spPr bwMode="auto">
          <a:xfrm>
            <a:off x="7288213" y="2584450"/>
            <a:ext cx="1517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/>
              <a:t>Barre d’outils</a:t>
            </a:r>
          </a:p>
        </p:txBody>
      </p:sp>
      <p:sp>
        <p:nvSpPr>
          <p:cNvPr id="61449" name="Text Box 9"/>
          <p:cNvSpPr txBox="1">
            <a:spLocks noChangeArrowheads="1"/>
          </p:cNvSpPr>
          <p:nvPr/>
        </p:nvSpPr>
        <p:spPr bwMode="auto">
          <a:xfrm>
            <a:off x="7216775" y="3016250"/>
            <a:ext cx="1885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/>
              <a:t>Barre de formule</a:t>
            </a:r>
          </a:p>
        </p:txBody>
      </p:sp>
      <p:sp>
        <p:nvSpPr>
          <p:cNvPr id="61450" name="Text Box 10"/>
          <p:cNvSpPr txBox="1">
            <a:spLocks noChangeArrowheads="1"/>
          </p:cNvSpPr>
          <p:nvPr/>
        </p:nvSpPr>
        <p:spPr bwMode="auto">
          <a:xfrm>
            <a:off x="7216775" y="3665538"/>
            <a:ext cx="1822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/>
              <a:t>Feuille de calcul</a:t>
            </a:r>
          </a:p>
        </p:txBody>
      </p:sp>
      <p:sp>
        <p:nvSpPr>
          <p:cNvPr id="61451" name="Text Box 11"/>
          <p:cNvSpPr txBox="1">
            <a:spLocks noChangeArrowheads="1"/>
          </p:cNvSpPr>
          <p:nvPr/>
        </p:nvSpPr>
        <p:spPr bwMode="auto">
          <a:xfrm>
            <a:off x="7143750" y="4384675"/>
            <a:ext cx="1860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/>
              <a:t>Sélection des </a:t>
            </a:r>
          </a:p>
          <a:p>
            <a:r>
              <a:rPr lang="fr-FR"/>
              <a:t>feuilles de calcul</a:t>
            </a:r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 flipV="1">
            <a:off x="6011863" y="2205038"/>
            <a:ext cx="1150937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 flipV="1">
            <a:off x="6011863" y="2420938"/>
            <a:ext cx="1368425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 flipV="1">
            <a:off x="5219700" y="2636838"/>
            <a:ext cx="2089150" cy="5762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5364163" y="3860800"/>
            <a:ext cx="1944687" cy="3603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1979613" y="4581525"/>
            <a:ext cx="5256212" cy="1511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b="1"/>
              <a:t>La cellule - définition</a:t>
            </a:r>
            <a:r>
              <a:rPr lang="fr-FR" sz="4000"/>
              <a:t/>
            </a:r>
            <a:br>
              <a:rPr lang="fr-FR" sz="4000"/>
            </a:br>
            <a:endParaRPr lang="fr-FR" sz="400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507413" cy="1323975"/>
          </a:xfrm>
        </p:spPr>
        <p:txBody>
          <a:bodyPr>
            <a:normAutofit lnSpcReduction="10000"/>
          </a:bodyPr>
          <a:lstStyle/>
          <a:p>
            <a:r>
              <a:rPr lang="fr-FR" sz="2000" b="1"/>
              <a:t>Cellule: </a:t>
            </a:r>
            <a:r>
              <a:rPr lang="fr-FR" sz="2000" i="1"/>
              <a:t>une cellule est l’</a:t>
            </a:r>
            <a:r>
              <a:rPr lang="fr-FR" sz="2000" b="1" i="1"/>
              <a:t>intersection </a:t>
            </a:r>
            <a:r>
              <a:rPr lang="fr-FR" sz="2000" i="1"/>
              <a:t>entre une ligne (horizontale) et une colonne (verticale).</a:t>
            </a:r>
          </a:p>
          <a:p>
            <a:r>
              <a:rPr lang="fr-FR" sz="2000" i="1"/>
              <a:t>D’un point de vue informatique, une cellule est une </a:t>
            </a:r>
            <a:r>
              <a:rPr lang="fr-FR" sz="2000" b="1" i="1"/>
              <a:t>variable </a:t>
            </a:r>
            <a:r>
              <a:rPr lang="fr-FR" sz="2000" i="1"/>
              <a:t>qui a un </a:t>
            </a:r>
            <a:r>
              <a:rPr lang="fr-FR" sz="2000" b="1" i="1"/>
              <a:t>nom </a:t>
            </a:r>
            <a:r>
              <a:rPr lang="fr-FR" sz="2000" i="1"/>
              <a:t>et qui contient une </a:t>
            </a:r>
            <a:r>
              <a:rPr lang="fr-FR" sz="2000" b="1" i="1"/>
              <a:t>valeur</a:t>
            </a:r>
            <a:r>
              <a:rPr lang="fr-FR" sz="2000" i="1"/>
              <a:t>.</a:t>
            </a:r>
            <a:endParaRPr lang="fr-FR" sz="2000"/>
          </a:p>
          <a:p>
            <a:endParaRPr lang="fr-FR" sz="2000"/>
          </a:p>
        </p:txBody>
      </p:sp>
      <p:graphicFrame>
        <p:nvGraphicFramePr>
          <p:cNvPr id="7174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1042988" y="3284538"/>
          <a:ext cx="4038600" cy="2424112"/>
        </p:xfrm>
        <a:graphic>
          <a:graphicData uri="http://schemas.openxmlformats.org/presentationml/2006/ole">
            <p:oleObj spid="_x0000_s7174" name="Image bitmap" r:id="rId3" imgW="1867062" imgH="1120237" progId="Paint.Picture">
              <p:embed/>
            </p:oleObj>
          </a:graphicData>
        </a:graphic>
      </p:graphicFrame>
      <p:sp>
        <p:nvSpPr>
          <p:cNvPr id="7175" name="Line 7"/>
          <p:cNvSpPr>
            <a:spLocks noChangeShapeType="1"/>
          </p:cNvSpPr>
          <p:nvPr/>
        </p:nvSpPr>
        <p:spPr bwMode="auto">
          <a:xfrm flipH="1">
            <a:off x="3203575" y="3213100"/>
            <a:ext cx="295275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H="1">
            <a:off x="4932363" y="5013325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H="1">
            <a:off x="3492500" y="4076700"/>
            <a:ext cx="2592388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6208713" y="2944813"/>
            <a:ext cx="1250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/>
              <a:t>Colonne B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6135688" y="3808413"/>
            <a:ext cx="1225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/>
              <a:t>Cellule B3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6135688" y="4745038"/>
            <a:ext cx="933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/>
              <a:t>Ligne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06438"/>
          </a:xfrm>
        </p:spPr>
        <p:txBody>
          <a:bodyPr/>
          <a:lstStyle/>
          <a:p>
            <a:r>
              <a:rPr lang="fr-FR" sz="4000"/>
              <a:t>Cellule: Valeur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0" y="981075"/>
            <a:ext cx="9144000" cy="5145088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fr-FR" sz="2000"/>
              <a:t>Une cellule peut contenir une valeur ou bien être vide</a:t>
            </a:r>
          </a:p>
          <a:p>
            <a:pPr>
              <a:lnSpc>
                <a:spcPct val="80000"/>
              </a:lnSpc>
              <a:buFontTx/>
              <a:buNone/>
            </a:pPr>
            <a:endParaRPr lang="fr-FR" sz="2000"/>
          </a:p>
          <a:p>
            <a:pPr>
              <a:lnSpc>
                <a:spcPct val="80000"/>
              </a:lnSpc>
            </a:pPr>
            <a:r>
              <a:rPr lang="fr-FR" sz="2000"/>
              <a:t>La valeur a deux caractéristiques:</a:t>
            </a:r>
          </a:p>
          <a:p>
            <a:pPr lvl="1">
              <a:lnSpc>
                <a:spcPct val="80000"/>
              </a:lnSpc>
              <a:buFontTx/>
              <a:buAutoNum type="arabicPeriod"/>
            </a:pPr>
            <a:r>
              <a:rPr lang="fr-FR" sz="2000">
                <a:solidFill>
                  <a:schemeClr val="hlink"/>
                </a:solidFill>
              </a:rPr>
              <a:t>Type:</a:t>
            </a:r>
          </a:p>
          <a:p>
            <a:pPr lvl="2">
              <a:lnSpc>
                <a:spcPct val="80000"/>
              </a:lnSpc>
            </a:pPr>
            <a:r>
              <a:rPr lang="fr-FR" sz="2000" b="1"/>
              <a:t>Numérique</a:t>
            </a:r>
            <a:r>
              <a:rPr lang="fr-FR" sz="2000"/>
              <a:t>: nombres, symbole de devise, …</a:t>
            </a:r>
          </a:p>
          <a:p>
            <a:pPr lvl="2">
              <a:lnSpc>
                <a:spcPct val="80000"/>
              </a:lnSpc>
            </a:pPr>
            <a:r>
              <a:rPr lang="fr-FR" sz="2000" b="1"/>
              <a:t>Alphanumérique</a:t>
            </a:r>
            <a:r>
              <a:rPr lang="fr-FR" sz="2000"/>
              <a:t>: chaîne de caractère qui forment des mots</a:t>
            </a:r>
          </a:p>
          <a:p>
            <a:pPr lvl="2">
              <a:lnSpc>
                <a:spcPct val="80000"/>
              </a:lnSpc>
            </a:pPr>
            <a:r>
              <a:rPr lang="fr-FR" sz="2000" b="1"/>
              <a:t>Formules</a:t>
            </a:r>
            <a:r>
              <a:rPr lang="fr-FR" sz="2000"/>
              <a:t>: expressions mathématiques qui commencent par </a:t>
            </a:r>
            <a:r>
              <a:rPr lang="fr-FR" sz="2000" b="1"/>
              <a:t>=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fr-FR" sz="2000"/>
          </a:p>
          <a:p>
            <a:pPr lvl="2">
              <a:lnSpc>
                <a:spcPct val="80000"/>
              </a:lnSpc>
              <a:buFontTx/>
              <a:buNone/>
            </a:pPr>
            <a:r>
              <a:rPr lang="fr-FR" sz="2000"/>
              <a:t>Les types sont déterminés automatiquement par Excel au moment de la saisie.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fr-FR" sz="2000"/>
          </a:p>
          <a:p>
            <a:pPr lvl="1">
              <a:lnSpc>
                <a:spcPct val="80000"/>
              </a:lnSpc>
              <a:buFontTx/>
              <a:buAutoNum type="arabicPeriod"/>
            </a:pPr>
            <a:r>
              <a:rPr lang="fr-FR" sz="2000"/>
              <a:t> </a:t>
            </a:r>
            <a:r>
              <a:rPr lang="fr-FR" sz="2000">
                <a:solidFill>
                  <a:schemeClr val="hlink"/>
                </a:solidFill>
              </a:rPr>
              <a:t>Format</a:t>
            </a:r>
            <a:r>
              <a:rPr lang="fr-FR" sz="2000"/>
              <a:t>:</a:t>
            </a:r>
          </a:p>
          <a:p>
            <a:pPr lvl="2">
              <a:lnSpc>
                <a:spcPct val="80000"/>
              </a:lnSpc>
            </a:pPr>
            <a:r>
              <a:rPr lang="fr-FR" sz="2000"/>
              <a:t>façon dont le tableur va afficher la cellule, ex: le nombre de chiffres après la virgule</a:t>
            </a:r>
          </a:p>
          <a:p>
            <a:pPr lvl="2">
              <a:lnSpc>
                <a:spcPct val="80000"/>
              </a:lnSpc>
            </a:pPr>
            <a:r>
              <a:rPr lang="fr-FR" sz="2000"/>
              <a:t>Il existe un format conditionnel, c-à-d qui dépend de la valeur de la cellule. Ceci permet par exemple de changer la couleur des cellules d’une colonne dont les valeurs sont négatives.</a:t>
            </a:r>
          </a:p>
          <a:p>
            <a:pPr lvl="2">
              <a:lnSpc>
                <a:spcPct val="80000"/>
              </a:lnSpc>
            </a:pPr>
            <a:r>
              <a:rPr lang="fr-FR" sz="2000"/>
              <a:t>Les formats sont définis par l’utilisateur. Menu: </a:t>
            </a:r>
            <a:r>
              <a:rPr lang="fr-FR" sz="2000" i="1"/>
              <a:t>Format Cellule</a:t>
            </a:r>
          </a:p>
          <a:p>
            <a:pPr>
              <a:lnSpc>
                <a:spcPct val="80000"/>
              </a:lnSpc>
            </a:pPr>
            <a:endParaRPr lang="fr-FR" sz="2000"/>
          </a:p>
          <a:p>
            <a:pPr>
              <a:lnSpc>
                <a:spcPct val="80000"/>
              </a:lnSpc>
            </a:pPr>
            <a:endParaRPr lang="fr-FR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96925"/>
          </a:xfrm>
        </p:spPr>
        <p:txBody>
          <a:bodyPr/>
          <a:lstStyle/>
          <a:p>
            <a:r>
              <a:rPr lang="fr-FR"/>
              <a:t>Cellule: Type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>
            <p:ph sz="half" idx="1"/>
          </p:nvPr>
        </p:nvGraphicFramePr>
        <p:xfrm>
          <a:off x="179388" y="1125538"/>
          <a:ext cx="4897437" cy="2308225"/>
        </p:xfrm>
        <a:graphic>
          <a:graphicData uri="http://schemas.openxmlformats.org/presentationml/2006/ole">
            <p:oleObj spid="_x0000_s11268" name="Image bitmap" r:id="rId3" imgW="2620952" imgH="1234547" progId="Paint.Picture">
              <p:embed/>
            </p:oleObj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ph sz="half" idx="2"/>
          </p:nvPr>
        </p:nvGraphicFramePr>
        <p:xfrm>
          <a:off x="250825" y="3573463"/>
          <a:ext cx="3816350" cy="2828925"/>
        </p:xfrm>
        <a:graphic>
          <a:graphicData uri="http://schemas.openxmlformats.org/presentationml/2006/ole">
            <p:oleObj spid="_x0000_s11274" name="Image bitmap" r:id="rId4" imgW="2324301" imgH="1722269" progId="Paint.Picture">
              <p:embed/>
            </p:oleObj>
          </a:graphicData>
        </a:graphic>
      </p:graphicFrame>
      <p:sp>
        <p:nvSpPr>
          <p:cNvPr id="11270" name="Line 6"/>
          <p:cNvSpPr>
            <a:spLocks noChangeShapeType="1"/>
          </p:cNvSpPr>
          <p:nvPr/>
        </p:nvSpPr>
        <p:spPr bwMode="auto">
          <a:xfrm flipH="1" flipV="1">
            <a:off x="3059113" y="2492375"/>
            <a:ext cx="2376487" cy="1444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292725" y="2420938"/>
            <a:ext cx="264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000"/>
              <a:t>Type alphanumérique</a:t>
            </a: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H="1" flipV="1">
            <a:off x="3132138" y="2781300"/>
            <a:ext cx="2447925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5508625" y="2852738"/>
            <a:ext cx="2019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000"/>
              <a:t>Type numérique</a:t>
            </a:r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H="1">
            <a:off x="3132138" y="3141663"/>
            <a:ext cx="24479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H="1">
            <a:off x="2700338" y="4652963"/>
            <a:ext cx="2808287" cy="12239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H="1" flipV="1">
            <a:off x="3995738" y="4005263"/>
            <a:ext cx="1512887" cy="647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5508625" y="4411663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sz="2000"/>
              <a:t>Type formule</a:t>
            </a: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 flipH="1">
            <a:off x="4787900" y="1557338"/>
            <a:ext cx="1079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5940425" y="1412875"/>
            <a:ext cx="2879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000"/>
              <a:t>Contenu de la cellule sélectionnée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Cellule: Format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ph idx="1"/>
          </p:nvPr>
        </p:nvGraphicFramePr>
        <p:xfrm>
          <a:off x="323850" y="1412875"/>
          <a:ext cx="7559675" cy="3627438"/>
        </p:xfrm>
        <a:graphic>
          <a:graphicData uri="http://schemas.openxmlformats.org/presentationml/2006/ole">
            <p:oleObj spid="_x0000_s14340" name="Image bitmap" r:id="rId3" imgW="4016088" imgH="1927619" progId="Paint.Picture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96925"/>
          </a:xfrm>
        </p:spPr>
        <p:txBody>
          <a:bodyPr/>
          <a:lstStyle/>
          <a:p>
            <a:r>
              <a:rPr lang="fr-FR"/>
              <a:t>Cellule: Format alphanumérique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ph idx="1"/>
          </p:nvPr>
        </p:nvGraphicFramePr>
        <p:xfrm>
          <a:off x="1376363" y="908050"/>
          <a:ext cx="6102350" cy="5578475"/>
        </p:xfrm>
        <a:graphic>
          <a:graphicData uri="http://schemas.openxmlformats.org/presentationml/2006/ole">
            <p:oleObj spid="_x0000_s16388" name="Image bitmap" r:id="rId3" imgW="3809524" imgH="3482642" progId="Paint.Picture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حلة">
  <a:themeElements>
    <a:clrScheme name="رحلة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رحلة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رحلة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500</TotalTime>
  <Words>1473</Words>
  <Application>Microsoft Office PowerPoint</Application>
  <PresentationFormat>عرض على الشاشة (3:4)‏</PresentationFormat>
  <Paragraphs>195</Paragraphs>
  <Slides>32</Slides>
  <Notes>1</Notes>
  <HiddenSlides>0</HiddenSlides>
  <MMClips>0</MMClips>
  <ScaleCrop>false</ScaleCrop>
  <HeadingPairs>
    <vt:vector size="8" baseType="variant">
      <vt:variant>
        <vt:lpstr>الخطوط المستخدمة</vt:lpstr>
      </vt:variant>
      <vt:variant>
        <vt:i4>1</vt:i4>
      </vt:variant>
      <vt:variant>
        <vt:lpstr>سمة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32</vt:i4>
      </vt:variant>
    </vt:vector>
  </HeadingPairs>
  <TitlesOfParts>
    <vt:vector size="35" baseType="lpstr">
      <vt:lpstr>Arial</vt:lpstr>
      <vt:lpstr>رحلة</vt:lpstr>
      <vt:lpstr>Image bitmap</vt:lpstr>
      <vt:lpstr>Les mots clés et Quelques Fonctions Excel (suite)</vt:lpstr>
      <vt:lpstr>Plan</vt:lpstr>
      <vt:lpstr>Qu’est-ce qu’un tableur </vt:lpstr>
      <vt:lpstr>Présentation de l’interface Excel</vt:lpstr>
      <vt:lpstr>La cellule - définition </vt:lpstr>
      <vt:lpstr>Cellule: Valeur</vt:lpstr>
      <vt:lpstr>Cellule: Type</vt:lpstr>
      <vt:lpstr>Cellule: Format</vt:lpstr>
      <vt:lpstr>Cellule: Format alphanumérique</vt:lpstr>
      <vt:lpstr>Cellule: format numérique</vt:lpstr>
      <vt:lpstr>Mise en forme conditionnelle (1)</vt:lpstr>
      <vt:lpstr>Mise en forme conditionnelle(2)</vt:lpstr>
      <vt:lpstr>Manipulation des cellules</vt:lpstr>
      <vt:lpstr>Les formules - définition</vt:lpstr>
      <vt:lpstr>Les formules - références</vt:lpstr>
      <vt:lpstr>Application (1)</vt:lpstr>
      <vt:lpstr>Application(2)</vt:lpstr>
      <vt:lpstr>Application (3)</vt:lpstr>
      <vt:lpstr>Application (4)</vt:lpstr>
      <vt:lpstr>Application (5)</vt:lpstr>
      <vt:lpstr>Application (6)</vt:lpstr>
      <vt:lpstr>الشريحة 22</vt:lpstr>
      <vt:lpstr>Table de multiplication</vt:lpstr>
      <vt:lpstr>Formules: les opérateurs</vt:lpstr>
      <vt:lpstr>Fonctions</vt:lpstr>
      <vt:lpstr>Fonctions (suite)</vt:lpstr>
      <vt:lpstr>Exemple</vt:lpstr>
      <vt:lpstr>Insertion d’une fonction</vt:lpstr>
      <vt:lpstr>Insertion de la moyenne</vt:lpstr>
      <vt:lpstr>Etude d’un cas</vt:lpstr>
      <vt:lpstr>Exo sur la fonction SI</vt:lpstr>
      <vt:lpstr>Exo sur la fonction SI (suite)</vt:lpstr>
    </vt:vector>
  </TitlesOfParts>
  <Company>Dept Info Bordeaux IV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Excel: Introduction</dc:title>
  <dc:creator>maabout</dc:creator>
  <cp:lastModifiedBy> </cp:lastModifiedBy>
  <cp:revision>16</cp:revision>
  <dcterms:created xsi:type="dcterms:W3CDTF">2005-01-27T11:32:49Z</dcterms:created>
  <dcterms:modified xsi:type="dcterms:W3CDTF">2023-12-01T16:58:11Z</dcterms:modified>
</cp:coreProperties>
</file>