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35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EDD27-F5C2-4B86-BE04-6A91420042B5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52C4A-F497-4566-A3EF-66F5C2C181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المحاضرة رقم 04:</a:t>
            </a:r>
            <a:endParaRPr lang="fr-FR" b="1" dirty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</a:rPr>
              <a:t>مراحل إعداد البحث العلمي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مراجعات وتعديلات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مراجعة النظراء: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عرض البحث على النظراء للحصول على ملاحظات وتعديلات.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التعديلات النهائية: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إجراء التعديلات اللازمة على البحث بناءً على الملاحظات.</a:t>
            </a:r>
          </a:p>
          <a:p>
            <a:endParaRPr lang="fr-FR" dirty="0"/>
          </a:p>
        </p:txBody>
      </p:sp>
      <p:pic>
        <p:nvPicPr>
          <p:cNvPr id="1026" name="Picture 2" descr="تحديد مشكلة البحث وصياغتها | المدونة العربي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608512"/>
            <a:ext cx="9144000" cy="2249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5266928" cy="4525963"/>
          </a:xfrm>
        </p:spPr>
        <p:txBody>
          <a:bodyPr/>
          <a:lstStyle/>
          <a:p>
            <a:pPr algn="just" rtl="1">
              <a:buNone/>
            </a:pP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إعداد البحث العلمي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هو عملية منظمة تتطلب دقة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ومتابعة.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تتضمن عدة مراحل مترابطة تساهم في بناء بحث قوي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وموثوق.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إليك شرح مفصل لكل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مرحلة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dirty="0"/>
          </a:p>
        </p:txBody>
      </p:sp>
      <p:pic>
        <p:nvPicPr>
          <p:cNvPr id="9218" name="Picture 2" descr="خطوات البحث العلم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-27384"/>
            <a:ext cx="3168352" cy="6885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اختيار الموضوع وتحديد المشكلة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q"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اختيار موضوع: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يجب أن يكون الموضوع ذا أهمية علمية وواقعية، وأن يتناسب مع اهتمامات الباحث وإمكانياته.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تحديد المشكلة: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صياغة مشكلة البحث بشكل واضح ودقيق، وتحديد الفجوة المعرفية التي يسعى البحث لملئها.</a:t>
            </a:r>
          </a:p>
          <a:p>
            <a:endParaRPr lang="fr-FR" dirty="0"/>
          </a:p>
        </p:txBody>
      </p:sp>
      <p:pic>
        <p:nvPicPr>
          <p:cNvPr id="8194" name="Picture 2" descr="تحديد المشكلة: ورقة عمل، شجرة المشكلة | New Tactics in Human Righ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1" y="3861048"/>
            <a:ext cx="3672408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143000"/>
          </a:xfrm>
        </p:spPr>
        <p:txBody>
          <a:bodyPr>
            <a:noAutofit/>
          </a:bodyPr>
          <a:lstStyle/>
          <a:p>
            <a:pPr marL="742950" indent="-742950" rtl="1"/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صياغة الأهداف والأسئلة البحثية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474840" cy="4525963"/>
          </a:xfrm>
        </p:spPr>
        <p:txBody>
          <a:bodyPr/>
          <a:lstStyle/>
          <a:p>
            <a:pPr algn="r" rtl="1">
              <a:buNone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أهداف البحث: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تحديد الأهداف العامة والخاصة التي يسعى البحث لتحقيقها.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أسئلة البحث: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صياغة أسئلة محددة تجيب على المشكلة البحثية وتساهم في تحقيق الأهداف.</a:t>
            </a:r>
          </a:p>
          <a:p>
            <a:endParaRPr lang="fr-FR" dirty="0"/>
          </a:p>
        </p:txBody>
      </p:sp>
      <p:pic>
        <p:nvPicPr>
          <p:cNvPr id="7170" name="Picture 2" descr="صياغة الأهداف: دليل شامل لتحقيق النجاح والتحول الشخصي والمؤسساتي - Najahlif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8504" y="1677913"/>
            <a:ext cx="3810000" cy="52074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584176"/>
          </a:xfrm>
        </p:spPr>
        <p:txBody>
          <a:bodyPr>
            <a:normAutofit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البحث عن المراجع والمعلومات</a:t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01008"/>
            <a:ext cx="8229600" cy="2625155"/>
          </a:xfrm>
        </p:spPr>
        <p:txBody>
          <a:bodyPr>
            <a:normAutofit fontScale="92500"/>
          </a:bodyPr>
          <a:lstStyle/>
          <a:p>
            <a:pPr algn="just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جمع المراجع: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البحث عن المراجع العلمية ذات الصلة بالموضوع من مصادر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موثوقة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مثل الكتب والمقالات العلمية وقواعد البيانات.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تحليل المعلومات: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قراءة وتقييم المراجع وتنظيم المعلومات المستخلصة.</a:t>
            </a:r>
          </a:p>
          <a:p>
            <a:endParaRPr lang="fr-FR" dirty="0"/>
          </a:p>
        </p:txBody>
      </p:sp>
      <p:pic>
        <p:nvPicPr>
          <p:cNvPr id="6146" name="Picture 2" descr="كيفية صياغة الأهداف - موضو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2348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668344" cy="1143000"/>
          </a:xfrm>
        </p:spPr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بناء الإطار النظري</a:t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35896" y="1600200"/>
            <a:ext cx="5050904" cy="4525963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الإطار النظري: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بناء إطار نظري للبحث يربط بين النظريات السابقة والمشكلة البحثية.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الفرضيات: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صياغة الفرضيات التي يمكن اختبارها من خلال البحث.</a:t>
            </a:r>
          </a:p>
          <a:p>
            <a:endParaRPr lang="fr-FR" dirty="0"/>
          </a:p>
        </p:txBody>
      </p:sp>
      <p:pic>
        <p:nvPicPr>
          <p:cNvPr id="5122" name="Picture 2" descr="الإطار النظر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3600400" cy="6813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275040" cy="1143000"/>
          </a:xfrm>
        </p:spPr>
        <p:txBody>
          <a:bodyPr/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اختيار المنهجية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63888" y="1600200"/>
            <a:ext cx="5122912" cy="4525963"/>
          </a:xfrm>
        </p:spPr>
        <p:txBody>
          <a:bodyPr/>
          <a:lstStyle/>
          <a:p>
            <a:pPr algn="just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المنهج المناسب: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اختيار المنهج البحثي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المناسب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(وصفي، تجريبي،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تحليلي،...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) بناءً على طبيعة الموضوع وأهداف البحث.</a:t>
            </a:r>
          </a:p>
          <a:p>
            <a:pPr algn="just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أدوات جمع البيانات: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تحديد أدوات جمع البيانات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المناسبة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(استبيانات، مقابلات،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ملاحظة،...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) لجمع البيانات اللازمة لاختبار الفرضيات.</a:t>
            </a:r>
          </a:p>
          <a:p>
            <a:endParaRPr lang="fr-FR" dirty="0"/>
          </a:p>
        </p:txBody>
      </p:sp>
      <p:pic>
        <p:nvPicPr>
          <p:cNvPr id="4098" name="Picture 2" descr="فيديو ٣- تحديد المشكل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3131840" cy="6885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32856"/>
            <a:ext cx="8229600" cy="1296144"/>
          </a:xfrm>
        </p:spPr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جمع البيانات وتحليلها</a:t>
            </a:r>
            <a:r>
              <a:rPr lang="ar-DZ" b="1" dirty="0" smtClean="0"/>
              <a:t/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تطبيق الأدوات: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تطبيق أدوات جمع البيانات على عينة الدراسة.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ضمان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الموثوقية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التأكد من دقة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وموثوقية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البيانات المجمعة.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تحليل البيانات: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تحليل البيانات باستخدام الأساليب الإحصائية المناسبة.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الاستنتاج: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الوصول إلى استنتاجات بناءً على نتائج التحليل.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dirty="0"/>
          </a:p>
        </p:txBody>
      </p:sp>
      <p:pic>
        <p:nvPicPr>
          <p:cNvPr id="3074" name="Picture 2" descr="أساليب حل المشكلات - موضو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 fontScale="90000"/>
          </a:bodyPr>
          <a:lstStyle/>
          <a:p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كتابة البحث</a:t>
            </a:r>
            <a:r>
              <a:rPr lang="ar-DZ" b="1" dirty="0" smtClean="0"/>
              <a:t/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92500"/>
          </a:bodyPr>
          <a:lstStyle/>
          <a:p>
            <a:pPr algn="just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مقدمة: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تقديم خلفية عن الموضوع وأهميته، وصياغة المشكلة والأهداف.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الإطار النظري: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عرض الإطار النظري والفرضيات.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المنهجية: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شرح المنهجية المستخدمة وأدوات جمع البيانات.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النتائج: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عرض نتائج التحليل بشكل واضح ومبسط.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النقاش: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مناقشة النتائج ومقارنتها بالدراسات السابقة.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الخلاصة والتوصيات: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تلخيص أهم النتائج وتقديم التوصيات المستقبلية.</a:t>
            </a:r>
          </a:p>
          <a:p>
            <a:endParaRPr lang="fr-FR" dirty="0"/>
          </a:p>
        </p:txBody>
      </p:sp>
      <p:pic>
        <p:nvPicPr>
          <p:cNvPr id="2050" name="Picture 2" descr="العصف الذهني/ حل المشكلات - Bibliothèques Sans Frontiè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3714750" cy="2400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343</Words>
  <Application>Microsoft Office PowerPoint</Application>
  <PresentationFormat>Affichage à l'écran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المحاضرة رقم 04:</vt:lpstr>
      <vt:lpstr>Diapositive 2</vt:lpstr>
      <vt:lpstr> اختيار الموضوع وتحديد المشكلة</vt:lpstr>
      <vt:lpstr>صياغة الأهداف والأسئلة البحثية</vt:lpstr>
      <vt:lpstr>البحث عن المراجع والمعلومات </vt:lpstr>
      <vt:lpstr>بناء الإطار النظري </vt:lpstr>
      <vt:lpstr>اختيار المنهجية</vt:lpstr>
      <vt:lpstr>جمع البيانات وتحليلها </vt:lpstr>
      <vt:lpstr>كتابة البحث </vt:lpstr>
      <vt:lpstr>مراجعات وتعديلات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7</cp:revision>
  <dcterms:created xsi:type="dcterms:W3CDTF">2024-11-26T00:48:42Z</dcterms:created>
  <dcterms:modified xsi:type="dcterms:W3CDTF">2024-11-26T19:52:16Z</dcterms:modified>
</cp:coreProperties>
</file>