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2"/>
  </p:notesMasterIdLst>
  <p:sldIdLst>
    <p:sldId id="318" r:id="rId4"/>
    <p:sldId id="263" r:id="rId5"/>
    <p:sldId id="287" r:id="rId6"/>
    <p:sldId id="288" r:id="rId7"/>
    <p:sldId id="289" r:id="rId8"/>
    <p:sldId id="301" r:id="rId9"/>
    <p:sldId id="291" r:id="rId10"/>
    <p:sldId id="292" r:id="rId11"/>
    <p:sldId id="293" r:id="rId12"/>
    <p:sldId id="320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2" r:id="rId23"/>
    <p:sldId id="311" r:id="rId24"/>
    <p:sldId id="313" r:id="rId25"/>
    <p:sldId id="314" r:id="rId26"/>
    <p:sldId id="319" r:id="rId27"/>
    <p:sldId id="315" r:id="rId28"/>
    <p:sldId id="316" r:id="rId29"/>
    <p:sldId id="317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94660"/>
  </p:normalViewPr>
  <p:slideViewPr>
    <p:cSldViewPr>
      <p:cViewPr varScale="1">
        <p:scale>
          <a:sx n="39" d="100"/>
          <a:sy n="39" d="100"/>
        </p:scale>
        <p:origin x="7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D027-1B0D-4F27-B2E1-317BF1D4A460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81AB8-502A-4EE6-9BA6-D7274359F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07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48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CH" noProof="0" smtClean="0"/>
              <a:t>Cliquez pour modifier le style du titre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CH" noProof="0" smtClean="0"/>
              <a:t>Cliquez pour modifier le style des sous-titres du masque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0" y="6543675"/>
            <a:ext cx="1532021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Rémi </a:t>
            </a:r>
            <a:r>
              <a:rPr lang="fr-FR" sz="1200" dirty="0" smtClean="0">
                <a:solidFill>
                  <a:srgbClr val="000000"/>
                </a:solidFill>
              </a:rPr>
              <a:t>BACHELET</a:t>
            </a: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1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BE3CD-A87D-40D1-A268-58E658278AC0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9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B2A370-3D0D-4D22-A7F5-D9C52C3AE217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233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735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6925" y="1524000"/>
            <a:ext cx="40735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AD9DC-A3A0-4852-B0EA-C0839615C6EF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067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C40EA4-502C-4FCC-A6F8-804BB2E8C100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444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89B308-875C-4C53-8F7E-5E782D76CF2B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48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88200-B707-4E55-9BEB-1B1E38F9F00C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609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090F0B-7AE6-4AD2-A892-FE61A1161185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423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C07CC9-244C-4EFE-BE7F-BDFD9705FB1B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221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12F7A3-BF0A-4060-B039-4E2838255BF4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994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7338" y="371475"/>
            <a:ext cx="2084387" cy="58769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371475"/>
            <a:ext cx="6103938" cy="58769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BC4130-7D88-416D-8DA2-E81E452CCA79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559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fr-FR"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lvl6pPr>
              <a:defRPr lang="fr-FR" sz="1800"/>
            </a:lvl6pPr>
            <a:lvl7pPr>
              <a:defRPr lang="fr-FR" sz="1800"/>
            </a:lvl7pPr>
            <a:lvl8pPr>
              <a:defRPr lang="fr-FR" sz="1800"/>
            </a:lvl8pPr>
            <a:lvl9pPr>
              <a:defRPr lang="fr-FR"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lvl6pPr>
              <a:defRPr lang="fr-FR" sz="1800"/>
            </a:lvl6pPr>
            <a:lvl7pPr>
              <a:defRPr lang="fr-FR" sz="1800"/>
            </a:lvl7pPr>
            <a:lvl8pPr>
              <a:defRPr lang="fr-FR" sz="1800"/>
            </a:lvl8pPr>
            <a:lvl9pPr>
              <a:defRPr lang="fr-FR"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r-FR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lvl6pPr>
              <a:defRPr lang="fr-FR" sz="1600"/>
            </a:lvl6pPr>
            <a:lvl7pPr>
              <a:defRPr lang="fr-FR" sz="1600"/>
            </a:lvl7pPr>
            <a:lvl8pPr>
              <a:defRPr lang="fr-FR" sz="1600"/>
            </a:lvl8pPr>
            <a:lvl9pPr>
              <a:defRPr lang="fr-FR"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lvl6pPr>
              <a:defRPr lang="fr-FR" sz="1600"/>
            </a:lvl6pPr>
            <a:lvl7pPr>
              <a:defRPr lang="fr-FR" sz="1600"/>
            </a:lvl7pPr>
            <a:lvl8pPr>
              <a:defRPr lang="fr-FR" sz="1600"/>
            </a:lvl8pPr>
            <a:lvl9pPr>
              <a:defRPr lang="fr-FR"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20/11/2022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20/11/2022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20/11/2022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fr-FR"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fr-FR" sz="1400"/>
            </a:lvl1pPr>
            <a:lvl2pPr marL="457200" indent="0">
              <a:buNone/>
              <a:defRPr lang="fr-FR" sz="1200"/>
            </a:lvl2pPr>
            <a:lvl3pPr marL="914400" indent="0">
              <a:buNone/>
              <a:defRPr lang="fr-FR" sz="1000"/>
            </a:lvl3pPr>
            <a:lvl4pPr marL="1371600" indent="0">
              <a:buNone/>
              <a:defRPr lang="fr-FR" sz="900"/>
            </a:lvl4pPr>
            <a:lvl5pPr marL="1828800" indent="0">
              <a:buNone/>
              <a:defRPr lang="fr-FR" sz="900"/>
            </a:lvl5pPr>
            <a:lvl6pPr marL="2286000" indent="0">
              <a:buNone/>
              <a:defRPr lang="fr-FR" sz="900"/>
            </a:lvl6pPr>
            <a:lvl7pPr marL="2743200" indent="0">
              <a:buNone/>
              <a:defRPr lang="fr-FR" sz="900"/>
            </a:lvl7pPr>
            <a:lvl8pPr marL="3200400" indent="0">
              <a:buNone/>
              <a:defRPr lang="fr-FR" sz="900"/>
            </a:lvl8pPr>
            <a:lvl9pPr marL="3657600" indent="0">
              <a:buNone/>
              <a:defRPr lang="fr-FR"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fr-FR"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fr-FR" sz="1400"/>
            </a:lvl1pPr>
            <a:lvl2pPr marL="457200" indent="0">
              <a:buNone/>
              <a:defRPr lang="fr-FR" sz="1200"/>
            </a:lvl2pPr>
            <a:lvl3pPr marL="914400" indent="0">
              <a:buNone/>
              <a:defRPr lang="fr-FR" sz="1000"/>
            </a:lvl3pPr>
            <a:lvl4pPr marL="1371600" indent="0">
              <a:buNone/>
              <a:defRPr lang="fr-FR" sz="900"/>
            </a:lvl4pPr>
            <a:lvl5pPr marL="1828800" indent="0">
              <a:buNone/>
              <a:defRPr lang="fr-FR" sz="900"/>
            </a:lvl5pPr>
            <a:lvl6pPr marL="2286000" indent="0">
              <a:buNone/>
              <a:defRPr lang="fr-FR" sz="900"/>
            </a:lvl6pPr>
            <a:lvl7pPr marL="2743200" indent="0">
              <a:buNone/>
              <a:defRPr lang="fr-FR" sz="900"/>
            </a:lvl7pPr>
            <a:lvl8pPr marL="3200400" indent="0">
              <a:buNone/>
              <a:defRPr lang="fr-FR" sz="900"/>
            </a:lvl8pPr>
            <a:lvl9pPr marL="3657600" indent="0">
              <a:buNone/>
              <a:defRPr lang="fr-FR"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20/11/2022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creativecommons.org/licenses/by-nc-sa/2.5/deed.fr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9F4E-BCEC-4434-B5BC-7773E7B5FAFA}" type="datetimeFigureOut">
              <a:rPr lang="fr-FR"/>
              <a:pPr/>
              <a:t>20/11/2022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371475"/>
            <a:ext cx="79803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2994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 userDrawn="1"/>
        </p:nvSpPr>
        <p:spPr bwMode="auto">
          <a:xfrm>
            <a:off x="0" y="6583363"/>
            <a:ext cx="1419726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Rémi </a:t>
            </a:r>
            <a:r>
              <a:rPr lang="fr-FR" sz="1200" dirty="0" smtClean="0">
                <a:solidFill>
                  <a:srgbClr val="000000"/>
                </a:solidFill>
              </a:rPr>
              <a:t>BACHELET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 userDrawn="1"/>
        </p:nvSpPr>
        <p:spPr bwMode="auto">
          <a:xfrm>
            <a:off x="6372225" y="6629400"/>
            <a:ext cx="218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900">
                <a:solidFill>
                  <a:srgbClr val="000099"/>
                </a:solidFill>
              </a:rPr>
              <a:t>Utilisation ou copie interdites sans citation</a:t>
            </a:r>
          </a:p>
        </p:txBody>
      </p:sp>
      <p:pic>
        <p:nvPicPr>
          <p:cNvPr id="28691" name="Picture 19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6657975"/>
            <a:ext cx="1793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92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400800"/>
            <a:ext cx="46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6D6F867-EAF7-47FE-AC68-96A8181C89B9}" type="slidenum">
              <a:rPr lang="fr-FR">
                <a:solidFill>
                  <a:srgbClr val="00009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 userDrawn="1"/>
        </p:nvSpPr>
        <p:spPr bwMode="auto">
          <a:xfrm>
            <a:off x="4211638" y="6608763"/>
            <a:ext cx="1008062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6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fld id="{B742A814-9F7E-48FB-9082-79810973485A}" type="datetime6">
              <a:rPr lang="fr-FR" sz="1200">
                <a:solidFill>
                  <a:srgbClr val="008080"/>
                </a:solidFill>
                <a:cs typeface="Lucida Sans Unicode" pitchFamily="34" charset="0"/>
              </a:rPr>
              <a:pPr eaLnBrk="0" fontAlgn="base" hangingPunct="0">
                <a:lnSpc>
                  <a:spcPct val="86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itchFamily="18" charset="0"/>
                <a:buNone/>
              </a:pPr>
              <a:t>novembre 22</a:t>
            </a:fld>
            <a:endParaRPr lang="fr-FR" sz="1200">
              <a:solidFill>
                <a:srgbClr val="008080"/>
              </a:solidFill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8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3059F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b.ec-lille.fr/Cours_de_recueil_analyse_et_traitement_de_donnees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iltration.pptx" TargetMode="External"/><Relationship Id="rId3" Type="http://schemas.openxmlformats.org/officeDocument/2006/relationships/hyperlink" Target="Soxlhlet.pptx" TargetMode="External"/><Relationship Id="rId7" Type="http://schemas.openxmlformats.org/officeDocument/2006/relationships/hyperlink" Target="R&#233;fractom&#232;tre.pptx" TargetMode="External"/><Relationship Id="rId2" Type="http://schemas.openxmlformats.org/officeDocument/2006/relationships/hyperlink" Target="Azote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Polarim&#232;tre.pptx" TargetMode="External"/><Relationship Id="rId11" Type="http://schemas.openxmlformats.org/officeDocument/2006/relationships/hyperlink" Target="Hotte%20chimique.pptx" TargetMode="External"/><Relationship Id="rId5" Type="http://schemas.openxmlformats.org/officeDocument/2006/relationships/hyperlink" Target="Dessicatuer.pptx" TargetMode="External"/><Relationship Id="rId10" Type="http://schemas.openxmlformats.org/officeDocument/2006/relationships/hyperlink" Target="Poubelles.pptx" TargetMode="External"/><Relationship Id="rId4" Type="http://schemas.openxmlformats.org/officeDocument/2006/relationships/hyperlink" Target="ROTA.pptx" TargetMode="External"/><Relationship Id="rId9" Type="http://schemas.openxmlformats.org/officeDocument/2006/relationships/hyperlink" Target="Egoutoire.ppt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ELIZA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Rampe%20de%20filtration.pptx" TargetMode="External"/><Relationship Id="rId3" Type="http://schemas.openxmlformats.org/officeDocument/2006/relationships/hyperlink" Target="Compteur-De-Colonies.pptx" TargetMode="External"/><Relationship Id="rId7" Type="http://schemas.openxmlformats.org/officeDocument/2006/relationships/hyperlink" Target="Vortexe.pptx" TargetMode="External"/><Relationship Id="rId2" Type="http://schemas.openxmlformats.org/officeDocument/2006/relationships/hyperlink" Target="Broyage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hermocycleur.pptx" TargetMode="External"/><Relationship Id="rId5" Type="http://schemas.openxmlformats.org/officeDocument/2006/relationships/hyperlink" Target="PSM.pptx" TargetMode="External"/><Relationship Id="rId4" Type="http://schemas.openxmlformats.org/officeDocument/2006/relationships/hyperlink" Target="Spiral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ispositif-pipetage.pptx" TargetMode="External"/><Relationship Id="rId2" Type="http://schemas.openxmlformats.org/officeDocument/2006/relationships/hyperlink" Target="Lactodensim&#232;tre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Glaci&#232;re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tre-Menbrane.pptx" TargetMode="External"/><Relationship Id="rId2" Type="http://schemas.openxmlformats.org/officeDocument/2006/relationships/hyperlink" Target="Tubes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45232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2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279694"/>
            <a:ext cx="8136904" cy="361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100"/>
              <a:buFont typeface="+mj-lt"/>
              <a:buAutoNum type="arabicPeriod"/>
            </a:pPr>
            <a:r>
              <a:rPr lang="fr-FR" sz="240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signifient les acronymes suivants : ISO, OMS, PSM, PCA et ANAPATH ? </a:t>
            </a:r>
            <a:endParaRPr lang="fr-FR" sz="2400" dirty="0" smtClean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100"/>
              <a:buFont typeface="+mj-lt"/>
              <a:buAutoNum type="arabicPeriod"/>
            </a:pPr>
            <a:r>
              <a:rPr lang="fr-FR" sz="2400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</a:t>
            </a:r>
            <a:r>
              <a:rPr lang="fr-FR" sz="240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comporte un laboratoire type ? </a:t>
            </a:r>
            <a:r>
              <a:rPr lang="fr-FR" sz="2400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 </a:t>
            </a:r>
            <a:r>
              <a:rPr lang="fr-FR" sz="240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la différence entre une paillasse sèche et une autre humide ? </a:t>
            </a:r>
            <a:endParaRPr lang="en-US" sz="2400" dirty="0"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100"/>
              <a:buFont typeface="+mj-lt"/>
              <a:buAutoNum type="arabicPeriod"/>
            </a:pPr>
            <a:r>
              <a:rPr lang="fr-FR" sz="240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quoi sert un dosseret sur une paillasse ? </a:t>
            </a:r>
            <a:r>
              <a:rPr lang="fr-FR" sz="2400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Donnez </a:t>
            </a:r>
            <a:r>
              <a:rPr lang="fr-FR" sz="2400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hauteur recommandée pour une paillasse. </a:t>
            </a:r>
            <a:endParaRPr lang="en-US" sz="2400" dirty="0">
              <a:effectLst/>
              <a:latin typeface="Candara" panose="020E05020303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moireonline.com/06/10/3562/Qualite-des-produits-halieutiques--dosage-des-teneur-en-histamine-azote-basique-volatile-total-a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0" r="17404"/>
          <a:stretch/>
        </p:blipFill>
        <p:spPr bwMode="auto">
          <a:xfrm>
            <a:off x="4644007" y="332656"/>
            <a:ext cx="3960441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79002"/>
            <a:ext cx="4104454" cy="65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032448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72427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80"/>
            <a:ext cx="46085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77269"/>
            <a:ext cx="3768353" cy="29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174"/>
            <a:ext cx="3768353" cy="308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hotte chimique 30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830391" cy="614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32" y="620688"/>
            <a:ext cx="3491880" cy="56718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4" t="24072" r="14694" b="10255"/>
          <a:stretch/>
        </p:blipFill>
        <p:spPr bwMode="auto">
          <a:xfrm>
            <a:off x="-4097" y="1484784"/>
            <a:ext cx="5944249" cy="428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7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29928" t="11111" r="40806" b="15609"/>
          <a:stretch/>
        </p:blipFill>
        <p:spPr bwMode="auto">
          <a:xfrm>
            <a:off x="6228184" y="476672"/>
            <a:ext cx="2736304" cy="6064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5"/>
          <p:cNvPicPr/>
          <p:nvPr/>
        </p:nvPicPr>
        <p:blipFill rotWithShape="1">
          <a:blip r:embed="rId3"/>
          <a:srcRect l="9425" t="21428" r="4923" b="11905"/>
          <a:stretch/>
        </p:blipFill>
        <p:spPr bwMode="auto">
          <a:xfrm>
            <a:off x="323528" y="3861048"/>
            <a:ext cx="5689326" cy="2846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689326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2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572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sodipro.fr/catalogue/photos/hr/TC-3000Xbl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1" y="692696"/>
            <a:ext cx="4416425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vortex laborato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400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2132856"/>
            <a:ext cx="85689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3. Matériel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Appareillage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pour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type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laboratoire</a:t>
            </a:r>
          </a:p>
          <a:p>
            <a:pPr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(Physicochimie, Biochimie et Microbiologie)  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Consommable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pour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type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laboratoire</a:t>
            </a:r>
          </a:p>
          <a:p>
            <a:pPr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(Physicochimie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Biochimie et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Microbiologie) </a:t>
            </a:r>
            <a:endParaRPr lang="fr-FR" sz="28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marR="0" lvl="0" indent="-4191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Section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lang="fr-FR" sz="3200" kern="0" dirty="0" smtClean="0">
                <a:latin typeface="Garamond" panose="02020404030301010803" pitchFamily="18" charset="0"/>
              </a:rPr>
              <a:t>3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: </a:t>
            </a:r>
            <a:r>
              <a:rPr lang="fr-FR" sz="3200" kern="0" dirty="0" smtClean="0">
                <a:latin typeface="Garamond" panose="02020404030301010803" pitchFamily="18" charset="0"/>
              </a:rPr>
              <a:t>matériel 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60648"/>
            <a:ext cx="429069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t="9882" r="13629" b="11060"/>
          <a:stretch/>
        </p:blipFill>
        <p:spPr bwMode="auto">
          <a:xfrm>
            <a:off x="611560" y="1772816"/>
            <a:ext cx="7776864" cy="2998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572000" cy="3964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TEUR DE COLONIES COMPLET COLONYSTAR AVEC LOUPE ET STY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104456" cy="4464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124744"/>
            <a:ext cx="4445485" cy="4608512"/>
          </a:xfrm>
          <a:prstGeom prst="rect">
            <a:avLst/>
          </a:prstGeom>
        </p:spPr>
      </p:pic>
      <p:pic>
        <p:nvPicPr>
          <p:cNvPr id="4" name="Picture 2" descr="E:\Bayadh\TCM-Bayadh\Photos\SP001WhatIsSpiralPla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752528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oyeur à  mort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53" y="4568825"/>
            <a:ext cx="252253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image.slidesharecdn.com/labo20prsentation-110223222547-phpapp02/95/labo-20-prsentation-22-728.jpg?cb=12985216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16915" r="13435" b="19496"/>
          <a:stretch/>
        </p:blipFill>
        <p:spPr bwMode="auto">
          <a:xfrm>
            <a:off x="5871790" y="0"/>
            <a:ext cx="2980227" cy="197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royeur à  mort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80" y="2132856"/>
            <a:ext cx="3135313" cy="271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laboandco.com/media/catalog/product/retsch/broyeur-couteaux/schema-couteau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43092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laboandco.com/media/catalog/product/cache/2/image/9df78eab33525d08d6e5fb8d27136e95/b/r/broyeur-a-couteaux-grindomix-gm-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t="4651" r="15910" b="4871"/>
          <a:stretch>
            <a:fillRect/>
          </a:stretch>
        </p:blipFill>
        <p:spPr bwMode="auto">
          <a:xfrm>
            <a:off x="2834086" y="188640"/>
            <a:ext cx="3019423" cy="301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326" y="0"/>
            <a:ext cx="2006553" cy="2675404"/>
          </a:xfrm>
          <a:prstGeom prst="rect">
            <a:avLst/>
          </a:prstGeom>
        </p:spPr>
      </p:pic>
      <p:pic>
        <p:nvPicPr>
          <p:cNvPr id="1028" name="Picture 4" descr="RÃ©sultat de recherche d'images pour &quot;stomacher microbiologie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" y="2450950"/>
            <a:ext cx="2930242" cy="238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stomacher microbiologie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6" y="48141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59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pycnomèt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01" y="3238445"/>
            <a:ext cx="3619103" cy="27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77" y="646157"/>
            <a:ext cx="2038350" cy="22383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17" y="1090632"/>
            <a:ext cx="2143125" cy="21431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796" y="1090631"/>
            <a:ext cx="2143125" cy="2143125"/>
          </a:xfrm>
          <a:prstGeom prst="rect">
            <a:avLst/>
          </a:prstGeom>
        </p:spPr>
      </p:pic>
      <p:pic>
        <p:nvPicPr>
          <p:cNvPr id="1034" name="Picture 10" descr="Résultat de recherche d'images pour &quot;butyromètre gerber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9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17990" r="38655" b="8466"/>
          <a:stretch/>
        </p:blipFill>
        <p:spPr bwMode="auto">
          <a:xfrm>
            <a:off x="4788024" y="2636912"/>
            <a:ext cx="3834755" cy="4221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13756" r="37498" b="7408"/>
          <a:stretch/>
        </p:blipFill>
        <p:spPr bwMode="auto">
          <a:xfrm>
            <a:off x="323528" y="2636913"/>
            <a:ext cx="4343529" cy="417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06" y="332656"/>
            <a:ext cx="2092930" cy="21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89169" y="332657"/>
            <a:ext cx="2187087" cy="21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11" y="0"/>
            <a:ext cx="1086589" cy="53590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8139"/>
          <a:stretch/>
        </p:blipFill>
        <p:spPr>
          <a:xfrm>
            <a:off x="8244408" y="620688"/>
            <a:ext cx="820120" cy="5256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8175" y="5979692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Open Sans"/>
              </a:rPr>
              <a:t>Aspire-pipette à refoulement rapide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b="11972"/>
          <a:stretch/>
        </p:blipFill>
        <p:spPr>
          <a:xfrm>
            <a:off x="207921" y="117384"/>
            <a:ext cx="1624913" cy="35283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174" y="207473"/>
            <a:ext cx="1515873" cy="36671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7921" y="4320708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latin typeface="Open Sans"/>
              </a:rPr>
              <a:t>Propipette</a:t>
            </a:r>
            <a:r>
              <a:rPr lang="fr-FR" dirty="0">
                <a:solidFill>
                  <a:srgbClr val="FF0000"/>
                </a:solidFill>
                <a:latin typeface="Open Sans"/>
              </a:rPr>
              <a:t> = poire à </a:t>
            </a:r>
            <a:r>
              <a:rPr lang="fr-FR" dirty="0" smtClean="0">
                <a:solidFill>
                  <a:srgbClr val="FF0000"/>
                </a:solidFill>
                <a:latin typeface="Open Sans"/>
              </a:rPr>
              <a:t>pipeter</a:t>
            </a:r>
            <a:endParaRPr lang="fr-FR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151" y="107853"/>
            <a:ext cx="1149631" cy="411323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1835" y="620688"/>
            <a:ext cx="2889509" cy="37813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10042" y="4548871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Open Sans"/>
              </a:rPr>
              <a:t>Pipeteur</a:t>
            </a:r>
            <a:r>
              <a:rPr lang="fr-FR" dirty="0">
                <a:solidFill>
                  <a:srgbClr val="FF0000"/>
                </a:solidFill>
                <a:latin typeface="Open Sans"/>
              </a:rPr>
              <a:t> électrique automatique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3BDE-F8EE-4D0B-A6E0-17556F99542E}" type="slidenum">
              <a:rPr lang="fr-FR">
                <a:solidFill>
                  <a:srgbClr val="000099"/>
                </a:solidFill>
              </a:rPr>
              <a:pPr/>
              <a:t>28</a:t>
            </a:fld>
            <a:endParaRPr lang="fr-FR">
              <a:solidFill>
                <a:srgbClr val="000099"/>
              </a:solidFill>
            </a:endParaRPr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5444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57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340768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Laboratoire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 Physicochimique </a:t>
            </a: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10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Distillateur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d’eau (mono et bi-distillation), </a:t>
            </a:r>
            <a:r>
              <a:rPr lang="fr-FR" sz="2300" b="1" kern="0" dirty="0" smtClean="0">
                <a:solidFill>
                  <a:srgbClr val="0000CC"/>
                </a:solidFill>
                <a:latin typeface="Garamond" panose="02020404030301010803" pitchFamily="18" charset="0"/>
                <a:hlinkClick r:id="rId2" action="ppaction://hlinkpres?slideindex=1&amp;slidetitle="/>
              </a:rPr>
              <a:t>distillateur d’azote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err="1">
                <a:solidFill>
                  <a:srgbClr val="0000CC"/>
                </a:solidFill>
                <a:latin typeface="Garamond" panose="02020404030301010803" pitchFamily="18" charset="0"/>
                <a:hlinkClick r:id="rId3" action="ppaction://hlinkpres?slideindex=1&amp;slidetitle="/>
              </a:rPr>
              <a:t>soxhlet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err="1">
                <a:solidFill>
                  <a:srgbClr val="0000CC"/>
                </a:solidFill>
                <a:latin typeface="Garamond" panose="02020404030301010803" pitchFamily="18" charset="0"/>
                <a:hlinkClick r:id="rId4" action="ppaction://hlinkpres?slideindex=1&amp;slidetitle="/>
              </a:rPr>
              <a:t>rotavapeur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montage de distillation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Balances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300" b="1" kern="0" dirty="0">
                <a:solidFill>
                  <a:srgbClr val="FF0000"/>
                </a:solidFill>
                <a:latin typeface="Garamond" panose="02020404030301010803" pitchFamily="18" charset="0"/>
              </a:rPr>
              <a:t>analytiques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et de </a:t>
            </a:r>
            <a:r>
              <a:rPr lang="fr-FR" sz="2300" b="1" kern="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précisons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  <a:hlinkClick r:id="rId5" action="ppaction://hlinkpres?slideindex=1&amp;slidetitle="/>
              </a:rPr>
              <a:t>Dessicateur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réfrigérateur et congélateur  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pH mètre,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conductimètre,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minuterie  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  <a:hlinkClick r:id="rId6" action="ppaction://hlinkpres?slideindex=1&amp;slidetitle="/>
              </a:rPr>
              <a:t>Polarimètre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  <a:hlinkClick r:id="rId7" action="ppaction://hlinkpres?slideindex=1&amp;slidetitle="/>
              </a:rPr>
              <a:t>réfractomètre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spectrophotomètre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photomètre de flamme, four moufle, étuve, bain marie, agitateur chauffant, spectromètre  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  <a:hlinkClick r:id="rId8" action="ppaction://hlinkpres?slideindex=1&amp;slidetitle="/>
              </a:rPr>
              <a:t>Appareil de filtration </a:t>
            </a:r>
            <a:endParaRPr lang="fr-FR" sz="23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Mortier et pilon, bonbonne, </a:t>
            </a:r>
            <a:r>
              <a:rPr lang="fr-FR" sz="2300" b="1" kern="0" dirty="0" smtClean="0">
                <a:solidFill>
                  <a:srgbClr val="0000CC"/>
                </a:solidFill>
                <a:latin typeface="Garamond" panose="02020404030301010803" pitchFamily="18" charset="0"/>
                <a:hlinkClick r:id="rId9" action="ppaction://hlinkpres?slideindex=1&amp;slidetitle="/>
              </a:rPr>
              <a:t>égouttoir</a:t>
            </a:r>
            <a:r>
              <a:rPr lang="fr-FR" sz="23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; </a:t>
            </a:r>
            <a:r>
              <a:rPr lang="fr-FR" sz="2300" b="1" kern="0" dirty="0" smtClean="0">
                <a:solidFill>
                  <a:srgbClr val="0000CC"/>
                </a:solidFill>
                <a:latin typeface="Garamond" panose="02020404030301010803" pitchFamily="18" charset="0"/>
                <a:hlinkClick r:id="rId10" action="ppaction://hlinkpres?slideindex=1&amp;slidetitle="/>
              </a:rPr>
              <a:t>poubelles </a:t>
            </a:r>
            <a:endParaRPr lang="fr-FR" sz="23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rgbClr val="0000CC"/>
                </a:solidFill>
                <a:latin typeface="Garamond" panose="02020404030301010803" pitchFamily="18" charset="0"/>
                <a:hlinkClick r:id="rId11" action="ppaction://hlinkpres?slideindex=1&amp;slidetitle="/>
              </a:rPr>
              <a:t>Hotte d’aspiration chimique</a:t>
            </a:r>
            <a:r>
              <a:rPr lang="fr-FR" sz="23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système de filtration …</a:t>
            </a:r>
          </a:p>
          <a:p>
            <a:pPr algn="just"/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>
                <a:latin typeface="Garamond" panose="02020404030301010803" pitchFamily="18" charset="0"/>
              </a:rPr>
              <a:t>Appareillage pour </a:t>
            </a:r>
            <a:r>
              <a:rPr lang="fr-FR" sz="3200" kern="0" dirty="0" smtClean="0">
                <a:latin typeface="Garamond" panose="02020404030301010803" pitchFamily="18" charset="0"/>
              </a:rPr>
              <a:t>type </a:t>
            </a:r>
            <a:r>
              <a:rPr lang="fr-FR" sz="3200" kern="0" dirty="0">
                <a:latin typeface="Garamond" panose="02020404030301010803" pitchFamily="18" charset="0"/>
              </a:rPr>
              <a:t>de laboratoire</a:t>
            </a:r>
          </a:p>
        </p:txBody>
      </p:sp>
    </p:spTree>
    <p:extLst>
      <p:ext uri="{BB962C8B-B14F-4D97-AF65-F5344CB8AC3E}">
        <p14:creationId xmlns:p14="http://schemas.microsoft.com/office/powerpoint/2010/main" val="9870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1268760"/>
            <a:ext cx="8856984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Laboratoire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biochimie  </a:t>
            </a:r>
          </a:p>
          <a:p>
            <a:pPr algn="just">
              <a:defRPr/>
            </a:pPr>
            <a:endParaRPr lang="fr-FR" sz="10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Distillateur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d’eau (mono et bi-distillation), réfrigérateur et congélateur  </a:t>
            </a:r>
            <a:endParaRPr lang="fr-FR" sz="23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Balances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analytiques et de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précisons 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pH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mètre, minuterie</a:t>
            </a:r>
            <a:endParaRPr lang="fr-FR" sz="23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Polarimètre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spectrophotomètre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photomètre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de flamme, étuve, bain marie, </a:t>
            </a: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agitateur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chauffant, </a:t>
            </a: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centrifugeur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concentrateur, lyophilisateur, </a:t>
            </a: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microscope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loupe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  <a:hlinkClick r:id="rId2" action="ppaction://hlinkpres?slideindex=1&amp;slidetitle="/>
              </a:rPr>
              <a:t>ELISA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électrophorèse, chromatographe (CPG, HPLC, …), spectromètre, automates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Mortier et pilon, bonbonne, égouttoir, poubelles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Banques de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sang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Hotte d’aspiration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chimique, système de filtration </a:t>
            </a:r>
            <a:endParaRPr lang="fr-FR" sz="23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…</a:t>
            </a:r>
            <a:endParaRPr lang="fr-FR" sz="23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>
                <a:latin typeface="Garamond" panose="02020404030301010803" pitchFamily="18" charset="0"/>
              </a:rPr>
              <a:t>Appareillage pour </a:t>
            </a:r>
            <a:r>
              <a:rPr lang="fr-FR" sz="3200" kern="0" dirty="0" smtClean="0">
                <a:latin typeface="Garamond" panose="02020404030301010803" pitchFamily="18" charset="0"/>
              </a:rPr>
              <a:t>type </a:t>
            </a:r>
            <a:r>
              <a:rPr lang="fr-FR" sz="3200" kern="0" dirty="0">
                <a:latin typeface="Garamond" panose="02020404030301010803" pitchFamily="18" charset="0"/>
              </a:rPr>
              <a:t>de laboratoire</a:t>
            </a:r>
          </a:p>
        </p:txBody>
      </p:sp>
    </p:spTree>
    <p:extLst>
      <p:ext uri="{BB962C8B-B14F-4D97-AF65-F5344CB8AC3E}">
        <p14:creationId xmlns:p14="http://schemas.microsoft.com/office/powerpoint/2010/main" val="1508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2008" y="1196752"/>
            <a:ext cx="896448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Laboratoire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Microbiologie </a:t>
            </a:r>
          </a:p>
          <a:p>
            <a:pPr algn="just">
              <a:defRPr/>
            </a:pPr>
            <a:endParaRPr lang="fr-FR" sz="1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Distillateur d’eau, bonbonne, balances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analytiques et de précisons, minuterie </a:t>
            </a:r>
            <a:endParaRPr lang="fr-FR" sz="23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pH mètre, spectrophotomètre, </a:t>
            </a: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étuve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(four de pasteur, poupinel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),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four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à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micro-ondes, </a:t>
            </a: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incubateur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bain marie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agitateur chauffant, </a:t>
            </a:r>
            <a:r>
              <a:rPr lang="fr-FR" sz="2300" b="1" kern="0" dirty="0" smtClean="0">
                <a:solidFill>
                  <a:srgbClr val="0000CC"/>
                </a:solidFill>
                <a:latin typeface="Garamond" panose="02020404030301010803" pitchFamily="18" charset="0"/>
                <a:hlinkClick r:id="rId2" action="ppaction://hlinkpres?slideindex=1&amp;slidetitle="/>
              </a:rPr>
              <a:t>stomacher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centrifugeur, microscope, loupe, lyophilisateur, répartiteur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milieux de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culture,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  <a:hlinkClick r:id="rId3" action="ppaction://hlinkpres?slideindex=1&amp;slidetitle="/>
              </a:rPr>
              <a:t>compteur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  <a:hlinkClick r:id="rId3" action="ppaction://hlinkpres?slideindex=1&amp;slidetitle="/>
              </a:rPr>
              <a:t>des colonies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  <a:hlinkClick r:id="rId4" action="ppaction://hlinkpres?slideindex=1&amp;slidetitle="/>
              </a:rPr>
              <a:t>ensemenceur en spiral</a:t>
            </a:r>
            <a:endParaRPr lang="fr-FR" sz="23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Spatule,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  <a:hlinkClick r:id="rId2" action="ppaction://hlinkpres?slideindex=1&amp;slidetitle="/>
              </a:rPr>
              <a:t>mortier et pilon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égouttoir, cellules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numération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bec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bunsen, lampe UV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rgbClr val="0000CC"/>
                </a:solidFill>
                <a:latin typeface="Garamond" panose="02020404030301010803" pitchFamily="18" charset="0"/>
                <a:hlinkClick r:id="rId5" action="ppaction://hlinkpres?slideindex=1&amp;slidetitle="/>
              </a:rPr>
              <a:t>Poste de Sécurité Microbiologique (PSM) </a:t>
            </a:r>
            <a:r>
              <a:rPr lang="fr-FR" sz="23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(</a:t>
            </a:r>
            <a:r>
              <a:rPr lang="fr-FR" sz="2300" b="1" kern="0" dirty="0" err="1" smtClean="0">
                <a:solidFill>
                  <a:srgbClr val="0000CC"/>
                </a:solidFill>
                <a:latin typeface="Garamond" panose="02020404030301010803" pitchFamily="18" charset="0"/>
              </a:rPr>
              <a:t>sorbonne</a:t>
            </a:r>
            <a:r>
              <a:rPr lang="fr-FR" sz="23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, hotte à flux laminaire), </a:t>
            </a:r>
            <a:r>
              <a:rPr lang="fr-FR" sz="2300" b="1" kern="0" dirty="0" err="1">
                <a:solidFill>
                  <a:schemeClr val="tx1"/>
                </a:solidFill>
                <a:latin typeface="Garamond" panose="02020404030301010803" pitchFamily="18" charset="0"/>
              </a:rPr>
              <a:t>t</a:t>
            </a:r>
            <a:r>
              <a:rPr lang="fr-FR" sz="2300" b="1" kern="0" dirty="0" err="1" smtClean="0">
                <a:solidFill>
                  <a:schemeClr val="tx1"/>
                </a:solidFill>
                <a:latin typeface="Garamond" panose="02020404030301010803" pitchFamily="18" charset="0"/>
                <a:hlinkClick r:id="rId6" action="ppaction://hlinkpres?slideindex=1&amp;slidetitle="/>
              </a:rPr>
              <a:t>hermocycleur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  <a:hlinkClick r:id="rId7" action="ppaction://hlinkpres?slideindex=1&amp;slidetitle="/>
              </a:rPr>
              <a:t>vortex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</a:t>
            </a:r>
            <a:r>
              <a:rPr lang="fr-FR" sz="2300" b="1" kern="0" dirty="0" smtClean="0">
                <a:solidFill>
                  <a:srgbClr val="0000CC"/>
                </a:solidFill>
                <a:latin typeface="Garamond" panose="02020404030301010803" pitchFamily="18" charset="0"/>
                <a:hlinkClick r:id="rId8" action="ppaction://hlinkpres?slideindex=1&amp;slidetitle="/>
              </a:rPr>
              <a:t>ampe </a:t>
            </a: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  <a:hlinkClick r:id="rId8" action="ppaction://hlinkpres?slideindex=1&amp;slidetitle="/>
              </a:rPr>
              <a:t>de filtration mono et ou multiposte </a:t>
            </a:r>
            <a:endParaRPr lang="fr-FR" sz="23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poubelles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chambre froide,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système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filtration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…</a:t>
            </a:r>
            <a:endParaRPr lang="fr-FR" sz="23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>
                <a:latin typeface="Garamond" panose="02020404030301010803" pitchFamily="18" charset="0"/>
              </a:rPr>
              <a:t>Appareillage pour </a:t>
            </a:r>
            <a:r>
              <a:rPr lang="fr-FR" sz="3200" kern="0" dirty="0" smtClean="0">
                <a:latin typeface="Garamond" panose="02020404030301010803" pitchFamily="18" charset="0"/>
              </a:rPr>
              <a:t>type </a:t>
            </a:r>
            <a:r>
              <a:rPr lang="fr-FR" sz="3200" kern="0" dirty="0">
                <a:latin typeface="Garamond" panose="02020404030301010803" pitchFamily="18" charset="0"/>
              </a:rPr>
              <a:t>de laboratoire</a:t>
            </a:r>
          </a:p>
        </p:txBody>
      </p:sp>
    </p:spTree>
    <p:extLst>
      <p:ext uri="{BB962C8B-B14F-4D97-AF65-F5344CB8AC3E}">
        <p14:creationId xmlns:p14="http://schemas.microsoft.com/office/powerpoint/2010/main" val="8896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2132856"/>
            <a:ext cx="85689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2800" b="1" kern="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3. Matériel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b="1" kern="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Appareillage </a:t>
            </a:r>
            <a:r>
              <a:rPr lang="fr-FR" sz="2800" b="1" kern="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pour </a:t>
            </a:r>
            <a:r>
              <a:rPr lang="fr-FR" sz="2800" b="1" kern="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type </a:t>
            </a:r>
            <a:r>
              <a:rPr lang="fr-FR" sz="2800" b="1" kern="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de </a:t>
            </a:r>
            <a:r>
              <a:rPr lang="fr-FR" sz="2800" b="1" kern="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laboratoire</a:t>
            </a:r>
          </a:p>
          <a:p>
            <a:pPr>
              <a:defRPr/>
            </a:pPr>
            <a:r>
              <a:rPr lang="fr-FR" sz="2800" b="1" kern="0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(Physicochimie, Biochimie et Microbiologie)  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Consommable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pour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type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laboratoire</a:t>
            </a:r>
          </a:p>
          <a:p>
            <a:pPr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(Physicochimie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Biochimie et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Microbiologie) </a:t>
            </a:r>
            <a:endParaRPr lang="fr-FR" sz="28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marR="0" lvl="0" indent="-4191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Section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lang="fr-FR" sz="3200" kern="0" dirty="0" smtClean="0">
                <a:latin typeface="Garamond" panose="02020404030301010803" pitchFamily="18" charset="0"/>
              </a:rPr>
              <a:t>3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: </a:t>
            </a:r>
            <a:r>
              <a:rPr lang="fr-FR" sz="3200" kern="0" dirty="0" smtClean="0">
                <a:latin typeface="Garamond" panose="02020404030301010803" pitchFamily="18" charset="0"/>
              </a:rPr>
              <a:t>matériel 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556792"/>
            <a:ext cx="91440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Laboratoire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 Physicochimique </a:t>
            </a: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10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Verreries (bécher, fioles, erlenmeyer, pipettes de contenance et graduées,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micropipettes, burette,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  <a:hlinkClick r:id="rId2" action="ppaction://hlinkpres?slideindex=1&amp;slidetitle="/>
              </a:rPr>
              <a:t>densimètre, lactodensimètre, alcoomètre, pycnomètre, butyromètre,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  <a:hlinkClick r:id="rId3" action="ppaction://hlinkpres?slideindex=1&amp;slidetitle="/>
              </a:rPr>
              <a:t>dispositif de pipetage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,…), statif, spatule, capsule (verre, porcelaine, platine), verre de montre, bonbonne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Pissettes d'alcool, d'eau distillée,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gants, bavette, lunette de protection 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Produits chimiques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(acides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et dérivés,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alcools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et dérivés,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colorants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et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indicateurs,...)</a:t>
            </a:r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>
                <a:latin typeface="Garamond" panose="02020404030301010803" pitchFamily="18" charset="0"/>
              </a:rPr>
              <a:t>Consommable pour </a:t>
            </a:r>
            <a:r>
              <a:rPr lang="fr-FR" sz="3200" kern="0" dirty="0" smtClean="0">
                <a:latin typeface="Garamond" panose="02020404030301010803" pitchFamily="18" charset="0"/>
              </a:rPr>
              <a:t>type </a:t>
            </a:r>
            <a:r>
              <a:rPr lang="fr-FR" sz="3200" kern="0" dirty="0">
                <a:latin typeface="Garamond" panose="02020404030301010803" pitchFamily="18" charset="0"/>
              </a:rPr>
              <a:t>de laboratoire</a:t>
            </a:r>
          </a:p>
        </p:txBody>
      </p:sp>
    </p:spTree>
    <p:extLst>
      <p:ext uri="{BB962C8B-B14F-4D97-AF65-F5344CB8AC3E}">
        <p14:creationId xmlns:p14="http://schemas.microsoft.com/office/powerpoint/2010/main" val="35494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Laboratoire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biochimie  </a:t>
            </a:r>
          </a:p>
          <a:p>
            <a:pPr algn="just">
              <a:defRPr/>
            </a:pPr>
            <a:endParaRPr lang="fr-FR" sz="1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Verreries (bécher, fioles, erlenmeyer, pipettes de contenance et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graduées,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micropipettes, dispositif de pipetage,…), spatule, verre de montre, bonbonne, cellules de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numération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(</a:t>
            </a:r>
            <a:r>
              <a:rPr lang="fr-FR" sz="2300" b="1" kern="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Mallassez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Thomas,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Potain, etc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…), lame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et lamelle,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tubes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à essai à hémolyse et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eppendorf,  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Pissettes d'alcool, d'eau distillée, g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ants médicaux, bavette, coiffe, lunette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protection,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cuves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coloration</a:t>
            </a:r>
            <a:endParaRPr lang="fr-FR" sz="23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>
                <a:solidFill>
                  <a:srgbClr val="0000CC"/>
                </a:solidFill>
                <a:latin typeface="Garamond" panose="02020404030301010803" pitchFamily="18" charset="0"/>
                <a:hlinkClick r:id="rId2" action="ppaction://hlinkpres?slideindex=1&amp;slidetitle="/>
              </a:rPr>
              <a:t>Glacière avec accumulateurs de froid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  <a:hlinkClick r:id="rId2" action="ppaction://hlinkpres?slideindex=1&amp;slidetitle="/>
              </a:rPr>
              <a:t>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  <a:hlinkClick r:id="rId2" action="ppaction://hlinkpres?slideindex=1&amp;slidetitle="/>
              </a:rPr>
              <a:t> </a:t>
            </a:r>
            <a:endParaRPr lang="fr-FR" sz="23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Produits chimiques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et réactifs (acide urique, albumine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alpha amylase, calcium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chlorures, cholestérol,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créatinine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fer , glucose, Cholestérol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hémoglobine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magnesium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phosphatases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acides et alcalines,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phosphore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potassium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proteines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totales et urinaires,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sodium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triglycérides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urée,…)</a:t>
            </a:r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>
                <a:latin typeface="Garamond" panose="02020404030301010803" pitchFamily="18" charset="0"/>
              </a:rPr>
              <a:t>Consommable pour </a:t>
            </a:r>
            <a:r>
              <a:rPr lang="fr-FR" sz="3200" kern="0" dirty="0" smtClean="0">
                <a:latin typeface="Garamond" panose="02020404030301010803" pitchFamily="18" charset="0"/>
              </a:rPr>
              <a:t>type </a:t>
            </a:r>
            <a:r>
              <a:rPr lang="fr-FR" sz="3200" kern="0" dirty="0">
                <a:latin typeface="Garamond" panose="02020404030301010803" pitchFamily="18" charset="0"/>
              </a:rPr>
              <a:t>de laboratoire</a:t>
            </a:r>
          </a:p>
        </p:txBody>
      </p:sp>
    </p:spTree>
    <p:extLst>
      <p:ext uri="{BB962C8B-B14F-4D97-AF65-F5344CB8AC3E}">
        <p14:creationId xmlns:p14="http://schemas.microsoft.com/office/powerpoint/2010/main" val="7402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3171" y="1196752"/>
            <a:ext cx="87849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Laboratoire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de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Microbiologie </a:t>
            </a:r>
          </a:p>
          <a:p>
            <a:pPr algn="just">
              <a:defRPr/>
            </a:pPr>
            <a:endParaRPr lang="fr-FR" sz="10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Verreries (bécher, fioles, erlenmeyer, pipettes de contenance et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graduées,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micropipettes, dispositif de pipetage, verre de montre…), sachet </a:t>
            </a:r>
            <a:r>
              <a:rPr lang="fr-FR" sz="2300" b="1" kern="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stomacher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cellules de numération (</a:t>
            </a:r>
            <a:r>
              <a:rPr lang="fr-FR" sz="2300" b="1" kern="0" dirty="0" err="1">
                <a:solidFill>
                  <a:schemeClr val="tx1"/>
                </a:solidFill>
                <a:latin typeface="Garamond" panose="02020404030301010803" pitchFamily="18" charset="0"/>
              </a:rPr>
              <a:t>Mallassez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Thomas, etc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…), boites de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pétrie, lame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et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lamelle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  <a:hlinkClick r:id="rId2" action="ppaction://hlinkpres?slideindex=1&amp;slidetitle="/>
              </a:rPr>
              <a:t>tubes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  <a:hlinkClick r:id="rId2" action="ppaction://hlinkpres?slideindex=1&amp;slidetitle="/>
              </a:rPr>
              <a:t>à essai et eppendorf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bac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coloration,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  <a:hlinkClick r:id="rId3" action="ppaction://hlinkpres?slideindex=1&amp;slidetitle="/>
              </a:rPr>
              <a:t>filtres membrane</a:t>
            </a:r>
            <a:endParaRPr lang="fr-FR" sz="23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Pissettes d'alcool, d'eau distillée,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gants, bavette, coiffe 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Glacière avec accumulateurs de froid </a:t>
            </a:r>
          </a:p>
          <a:p>
            <a:pPr marL="342900" indent="-342900" algn="just">
              <a:buFontTx/>
              <a:buChar char="-"/>
            </a:pP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Milieux de culture (gélose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pour dénombrement (PCA),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gélose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cristal violet et au rouge neutre (VRBL),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gélose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lactosée au pourpre de </a:t>
            </a:r>
            <a:r>
              <a:rPr lang="fr-FR" sz="2300" b="1" kern="0" dirty="0" err="1">
                <a:solidFill>
                  <a:schemeClr val="tx1"/>
                </a:solidFill>
                <a:latin typeface="Garamond" panose="02020404030301010803" pitchFamily="18" charset="0"/>
              </a:rPr>
              <a:t>bromocresol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(BCP), Gélose </a:t>
            </a:r>
            <a:r>
              <a:rPr lang="fr-FR" sz="2300" b="1" kern="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Slanetz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gélose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Baird Parker (BP) ; gélose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Chapman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gélose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viande foie (VF),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gélose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glucosée à l'oxytétracycline (OGA), 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gélose 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Hektoen, gélose </a:t>
            </a:r>
            <a:r>
              <a:rPr lang="fr-FR" sz="2300" b="1" i="1" kern="0" dirty="0">
                <a:solidFill>
                  <a:schemeClr val="tx1"/>
                </a:solidFill>
                <a:latin typeface="Garamond" panose="02020404030301010803" pitchFamily="18" charset="0"/>
              </a:rPr>
              <a:t>Salmonella-</a:t>
            </a:r>
            <a:r>
              <a:rPr lang="fr-FR" sz="2300" b="1" i="1" kern="0" dirty="0" err="1">
                <a:solidFill>
                  <a:schemeClr val="tx1"/>
                </a:solidFill>
                <a:latin typeface="Garamond" panose="02020404030301010803" pitchFamily="18" charset="0"/>
              </a:rPr>
              <a:t>Shigella</a:t>
            </a:r>
            <a:r>
              <a:rPr lang="fr-FR" sz="23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(SS</a:t>
            </a:r>
            <a:r>
              <a:rPr lang="fr-FR" sz="23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)) et réactifs connexes  </a:t>
            </a:r>
            <a:endParaRPr lang="fr-FR" sz="23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>
                <a:latin typeface="Garamond" panose="02020404030301010803" pitchFamily="18" charset="0"/>
              </a:rPr>
              <a:t>Consommable pour </a:t>
            </a:r>
            <a:r>
              <a:rPr lang="fr-FR" sz="3200" kern="0" dirty="0" smtClean="0">
                <a:latin typeface="Garamond" panose="02020404030301010803" pitchFamily="18" charset="0"/>
              </a:rPr>
              <a:t>e </a:t>
            </a:r>
            <a:r>
              <a:rPr lang="fr-FR" sz="3200" kern="0" dirty="0">
                <a:latin typeface="Garamond" panose="02020404030301010803" pitchFamily="18" charset="0"/>
              </a:rPr>
              <a:t>type de laboratoire</a:t>
            </a:r>
          </a:p>
        </p:txBody>
      </p:sp>
    </p:spTree>
    <p:extLst>
      <p:ext uri="{BB962C8B-B14F-4D97-AF65-F5344CB8AC3E}">
        <p14:creationId xmlns:p14="http://schemas.microsoft.com/office/powerpoint/2010/main" val="14432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ivd-GP">
  <a:themeElements>
    <a:clrScheme name="eivd-GP 9">
      <a:dk1>
        <a:srgbClr val="000099"/>
      </a:dk1>
      <a:lt1>
        <a:srgbClr val="FFFFFF"/>
      </a:lt1>
      <a:dk2>
        <a:srgbClr val="000099"/>
      </a:dk2>
      <a:lt2>
        <a:srgbClr val="B2B2B2"/>
      </a:lt2>
      <a:accent1>
        <a:srgbClr val="CCCCFF"/>
      </a:accent1>
      <a:accent2>
        <a:srgbClr val="00CCFF"/>
      </a:accent2>
      <a:accent3>
        <a:srgbClr val="FFFFFF"/>
      </a:accent3>
      <a:accent4>
        <a:srgbClr val="000082"/>
      </a:accent4>
      <a:accent5>
        <a:srgbClr val="E2E2FF"/>
      </a:accent5>
      <a:accent6>
        <a:srgbClr val="00B9E7"/>
      </a:accent6>
      <a:hlink>
        <a:srgbClr val="0066FF"/>
      </a:hlink>
      <a:folHlink>
        <a:srgbClr val="B2B2B2"/>
      </a:folHlink>
    </a:clrScheme>
    <a:fontScheme name="eivd-G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ivd-G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vd-G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8">
        <a:dk1>
          <a:srgbClr val="000099"/>
        </a:dk1>
        <a:lt1>
          <a:srgbClr val="FFFFFF"/>
        </a:lt1>
        <a:dk2>
          <a:srgbClr val="000099"/>
        </a:dk2>
        <a:lt2>
          <a:srgbClr val="B2B2B2"/>
        </a:lt2>
        <a:accent1>
          <a:srgbClr val="CCCCFF"/>
        </a:accent1>
        <a:accent2>
          <a:srgbClr val="00CCFF"/>
        </a:accent2>
        <a:accent3>
          <a:srgbClr val="FFFFFF"/>
        </a:accent3>
        <a:accent4>
          <a:srgbClr val="000082"/>
        </a:accent4>
        <a:accent5>
          <a:srgbClr val="E2E2FF"/>
        </a:accent5>
        <a:accent6>
          <a:srgbClr val="00B9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9">
        <a:dk1>
          <a:srgbClr val="000099"/>
        </a:dk1>
        <a:lt1>
          <a:srgbClr val="FFFFFF"/>
        </a:lt1>
        <a:dk2>
          <a:srgbClr val="000099"/>
        </a:dk2>
        <a:lt2>
          <a:srgbClr val="B2B2B2"/>
        </a:lt2>
        <a:accent1>
          <a:srgbClr val="CCCCFF"/>
        </a:accent1>
        <a:accent2>
          <a:srgbClr val="00CCFF"/>
        </a:accent2>
        <a:accent3>
          <a:srgbClr val="FFFFFF"/>
        </a:accent3>
        <a:accent4>
          <a:srgbClr val="000082"/>
        </a:accent4>
        <a:accent5>
          <a:srgbClr val="E2E2FF"/>
        </a:accent5>
        <a:accent6>
          <a:srgbClr val="00B9E7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49C6A25-C3D5-4D53-844F-9F2AF4AA18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Organigramme de base</Template>
  <TotalTime>1598</TotalTime>
  <Words>121</Words>
  <Application>Microsoft Office PowerPoint</Application>
  <PresentationFormat>Affichage à l'écran (4:3)</PresentationFormat>
  <Paragraphs>69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Candara</vt:lpstr>
      <vt:lpstr>Constantia</vt:lpstr>
      <vt:lpstr>Garamond</vt:lpstr>
      <vt:lpstr>Lucida Sans Unicode</vt:lpstr>
      <vt:lpstr>Open Sans</vt:lpstr>
      <vt:lpstr>Times New Roman</vt:lpstr>
      <vt:lpstr>Thème Office</vt:lpstr>
      <vt:lpstr>eivd-GP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 bridge</dc:creator>
  <cp:keywords/>
  <cp:lastModifiedBy>NAIMI</cp:lastModifiedBy>
  <cp:revision>239</cp:revision>
  <dcterms:created xsi:type="dcterms:W3CDTF">2016-01-11T17:06:13Z</dcterms:created>
  <dcterms:modified xsi:type="dcterms:W3CDTF">2022-11-20T08:27:59Z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TC100854819990</vt:lpwstr>
  </property>
</Properties>
</file>