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6"/>
  </p:notesMasterIdLst>
  <p:sldIdLst>
    <p:sldId id="286" r:id="rId4"/>
    <p:sldId id="263" r:id="rId5"/>
    <p:sldId id="287" r:id="rId6"/>
    <p:sldId id="288" r:id="rId7"/>
    <p:sldId id="305" r:id="rId8"/>
    <p:sldId id="289" r:id="rId9"/>
    <p:sldId id="298" r:id="rId10"/>
    <p:sldId id="295" r:id="rId11"/>
    <p:sldId id="296" r:id="rId12"/>
    <p:sldId id="299" r:id="rId13"/>
    <p:sldId id="306" r:id="rId14"/>
    <p:sldId id="290" r:id="rId15"/>
    <p:sldId id="300" r:id="rId16"/>
    <p:sldId id="291" r:id="rId17"/>
    <p:sldId id="303" r:id="rId18"/>
    <p:sldId id="292" r:id="rId19"/>
    <p:sldId id="301" r:id="rId20"/>
    <p:sldId id="302" r:id="rId21"/>
    <p:sldId id="293" r:id="rId22"/>
    <p:sldId id="304" r:id="rId23"/>
    <p:sldId id="294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94660"/>
  </p:normalViewPr>
  <p:slideViewPr>
    <p:cSldViewPr>
      <p:cViewPr varScale="1">
        <p:scale>
          <a:sx n="67" d="100"/>
          <a:sy n="67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D027-1B0D-4F27-B2E1-317BF1D4A460}" type="datetimeFigureOut">
              <a:rPr lang="fr-FR" smtClean="0"/>
              <a:t>21/11/2020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1AB8-502A-4EE6-9BA6-D7274359F8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0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48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CH" noProof="0" smtClean="0"/>
              <a:t>Cliquez pour modifier le style du titre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CH" noProof="0" smtClean="0"/>
              <a:t>Cliquez pour modifier le style des sous-titres du masque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0" y="6543675"/>
            <a:ext cx="1532021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Rémi </a:t>
            </a:r>
            <a:r>
              <a:rPr lang="fr-FR" sz="1200" dirty="0" smtClean="0">
                <a:solidFill>
                  <a:srgbClr val="000000"/>
                </a:solidFill>
              </a:rPr>
              <a:t>BACHELET</a:t>
            </a: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1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BE3CD-A87D-40D1-A268-58E658278AC0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9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B2A370-3D0D-4D22-A7F5-D9C52C3AE217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2336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735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6925" y="1524000"/>
            <a:ext cx="40735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3AD9DC-A3A0-4852-B0EA-C0839615C6EF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067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C40EA4-502C-4FCC-A6F8-804BB2E8C100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4447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89B308-875C-4C53-8F7E-5E782D76CF2B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8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88200-B707-4E55-9BEB-1B1E38F9F00C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609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090F0B-7AE6-4AD2-A892-FE61A1161185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423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C07CC9-244C-4EFE-BE7F-BDFD9705FB1B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221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12F7A3-BF0A-4060-B039-4E2838255BF4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994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7338" y="371475"/>
            <a:ext cx="2084387" cy="5876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371475"/>
            <a:ext cx="6103938" cy="58769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BC4130-7D88-416D-8DA2-E81E452CCA79}" type="slidenum">
              <a:rPr lang="fr-FR">
                <a:solidFill>
                  <a:srgbClr val="000099"/>
                </a:solidFill>
              </a:rPr>
              <a:pPr/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559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fr-FR"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r-FR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creativecommons.org/licenses/by-nc-sa/2.5/deed.fr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9F4E-BCEC-4434-B5BC-7773E7B5FAFA}" type="datetimeFigureOut">
              <a:rPr lang="fr-FR"/>
              <a:pPr/>
              <a:t>21/11/2020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0CB2-20D3-45CD-9916-3ED7D43A74D6}" type="slidenum">
              <a:rPr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371475"/>
            <a:ext cx="79803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2994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 userDrawn="1"/>
        </p:nvSpPr>
        <p:spPr bwMode="auto">
          <a:xfrm>
            <a:off x="0" y="6583363"/>
            <a:ext cx="1419726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Rémi </a:t>
            </a:r>
            <a:r>
              <a:rPr lang="fr-FR" sz="1200" dirty="0" smtClean="0">
                <a:solidFill>
                  <a:srgbClr val="000000"/>
                </a:solidFill>
              </a:rPr>
              <a:t>BACHELET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 userDrawn="1"/>
        </p:nvSpPr>
        <p:spPr bwMode="auto">
          <a:xfrm>
            <a:off x="6372225" y="6629400"/>
            <a:ext cx="218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900">
                <a:solidFill>
                  <a:srgbClr val="000099"/>
                </a:solidFill>
              </a:rPr>
              <a:t>Utilisation ou copie interdites sans citation</a:t>
            </a:r>
          </a:p>
        </p:txBody>
      </p:sp>
      <p:pic>
        <p:nvPicPr>
          <p:cNvPr id="28691" name="Picture 19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6657975"/>
            <a:ext cx="1793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92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400800"/>
            <a:ext cx="468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6D6F867-EAF7-47FE-AC68-96A8181C89B9}" type="slidenum">
              <a:rPr lang="fr-FR">
                <a:solidFill>
                  <a:srgbClr val="00009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000099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 userDrawn="1"/>
        </p:nvSpPr>
        <p:spPr bwMode="auto">
          <a:xfrm>
            <a:off x="4211638" y="6608763"/>
            <a:ext cx="1008062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6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buNone/>
            </a:pPr>
            <a:fld id="{B742A814-9F7E-48FB-9082-79810973485A}" type="datetime6">
              <a:rPr lang="fr-FR" sz="1200">
                <a:solidFill>
                  <a:srgbClr val="008080"/>
                </a:solidFill>
                <a:cs typeface="Lucida Sans Unicode" pitchFamily="34" charset="0"/>
              </a:rPr>
              <a:pPr eaLnBrk="0" fontAlgn="base" hangingPunct="0">
                <a:lnSpc>
                  <a:spcPct val="86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itchFamily="18" charset="0"/>
                <a:buNone/>
              </a:pPr>
              <a:t>novembre 20</a:t>
            </a:fld>
            <a:endParaRPr lang="fr-FR" sz="1200">
              <a:solidFill>
                <a:srgbClr val="008080"/>
              </a:solidFill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8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3059F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b.ec-lille.fr/Cours_de_recueil_analyse_et_traitement_de_donnees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marR="0" lvl="0" indent="-4191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Section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lang="fr-FR" sz="3200" kern="0" dirty="0">
                <a:latin typeface="Garamond" panose="02020404030301010803" pitchFamily="18" charset="0"/>
              </a:rPr>
              <a:t>2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: </a:t>
            </a:r>
            <a:r>
              <a:rPr lang="fr-FR" sz="3200" kern="0" dirty="0" smtClean="0">
                <a:latin typeface="Garamond" panose="02020404030301010803" pitchFamily="18" charset="0"/>
              </a:rPr>
              <a:t>conception des laboratoires 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72" y="1345023"/>
            <a:ext cx="7902575" cy="53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1916832"/>
            <a:ext cx="85689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Salle annexe pour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l’incubation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algn="just"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Salle de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décontamination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algn="just"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Zone de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stockage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milieux de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culture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de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réactifs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et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des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souches de référence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et de souches d'autres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Mos.</a:t>
            </a:r>
          </a:p>
          <a:p>
            <a:pPr algn="just"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Zone de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réception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et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stockage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des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échantillons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just"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fr-FR" sz="2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19476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17" b="69388"/>
          <a:stretch>
            <a:fillRect/>
          </a:stretch>
        </p:blipFill>
        <p:spPr bwMode="auto">
          <a:xfrm>
            <a:off x="611560" y="836712"/>
            <a:ext cx="8280920" cy="307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1560" y="4246563"/>
            <a:ext cx="828092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1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Exemple de réparation de salles de laboratoire de Microbiologie, selon la </a:t>
            </a:r>
            <a:r>
              <a:rPr lang="fr-FR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notation de la marche en avant (sens de flèche).</a:t>
            </a:r>
          </a:p>
          <a:p>
            <a:pPr algn="ctr" eaLnBrk="1" hangingPunct="1"/>
            <a:r>
              <a:rPr lang="fr-FR" sz="1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</a:p>
          <a:p>
            <a:pPr algn="ctr" eaLnBrk="1" hangingPunct="1"/>
            <a:r>
              <a:rPr lang="fr-FR" sz="1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Salle </a:t>
            </a:r>
            <a:r>
              <a:rPr lang="fr-FR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N°1: de stérilisation/désinfection </a:t>
            </a:r>
          </a:p>
          <a:p>
            <a:pPr algn="ctr" eaLnBrk="1" hangingPunct="1"/>
            <a:r>
              <a:rPr lang="fr-FR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Salle N°2: de manipulation </a:t>
            </a:r>
          </a:p>
          <a:p>
            <a:pPr algn="ctr" eaLnBrk="1" hangingPunct="1"/>
            <a:r>
              <a:rPr lang="fr-FR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Salle N°3: annexe </a:t>
            </a:r>
          </a:p>
          <a:p>
            <a:pPr algn="ctr" eaLnBrk="1" hangingPunct="1"/>
            <a:r>
              <a:rPr lang="fr-FR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Salle N°4 : de </a:t>
            </a:r>
            <a:r>
              <a:rPr lang="fr-FR" sz="1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décontamination;</a:t>
            </a:r>
          </a:p>
        </p:txBody>
      </p:sp>
    </p:spTree>
    <p:extLst>
      <p:ext uri="{BB962C8B-B14F-4D97-AF65-F5344CB8AC3E}">
        <p14:creationId xmlns:p14="http://schemas.microsoft.com/office/powerpoint/2010/main" val="18367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196752"/>
            <a:ext cx="89644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Conception des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sols</a:t>
            </a:r>
          </a:p>
          <a:p>
            <a:pPr algn="just">
              <a:defRPr/>
            </a:pPr>
            <a:endParaRPr lang="fr-FR" sz="105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Résistant à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l’usure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et au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poinçonnement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 Il doivent être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antidérapant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imperméable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et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résistant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aux agents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nettoyants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et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désinfectants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ainsi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qu’aux produits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chimiques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utilisés lors des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analyses.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Conçus de façon à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réduire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le risque de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contamination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par la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poussière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et donc par les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Mos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>
                <a:solidFill>
                  <a:srgbClr val="FF0000"/>
                </a:solidFill>
                <a:latin typeface="Garamond" panose="02020404030301010803" pitchFamily="18" charset="0"/>
              </a:rPr>
              <a:t>Carrelage non-recommandé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et surfaces limitant interstices et joints.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8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37992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484784"/>
            <a:ext cx="89644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Facilement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accessibles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pour permettre un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nettoyage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régulier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8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Remonter d’au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moins 10 cm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long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des murs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avec une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moulure concave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pour limiter l’accumulation de particules et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faciliter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la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décontamination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36043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1268760"/>
            <a:ext cx="878497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Conception des murs (isolation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)</a:t>
            </a:r>
          </a:p>
          <a:p>
            <a:pPr algn="just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Conçus de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façon à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réduire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le risque de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contamination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par la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poussière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et donc par les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Mos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8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Facilement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accessibles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pour permettre un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nettoyage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régulier.</a:t>
            </a:r>
          </a:p>
          <a:p>
            <a:pPr algn="just">
              <a:defRPr/>
            </a:pP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175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1556792"/>
            <a:ext cx="878497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Il est recommandé que les murs soient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lisses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faciles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à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nettoyer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résistants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aux produits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détergents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et aux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désinfectants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utilisés dans les laboratoires.</a:t>
            </a:r>
          </a:p>
          <a:p>
            <a:pPr algn="just">
              <a:defRPr/>
            </a:pPr>
            <a:endParaRPr lang="fr-FR" sz="28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Étanches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résistants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aux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produits de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nettoyage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et de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désinfection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et </a:t>
            </a:r>
            <a:r>
              <a:rPr lang="fr-FR" sz="2800" b="1" kern="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ne présentent aucune fissures </a:t>
            </a:r>
            <a:r>
              <a:rPr lang="fr-FR" sz="2800" b="1" kern="0" dirty="0">
                <a:solidFill>
                  <a:srgbClr val="FF0000"/>
                </a:solidFill>
                <a:latin typeface="Garamond" panose="02020404030301010803" pitchFamily="18" charset="0"/>
              </a:rPr>
              <a:t>pouvant constituer une source de </a:t>
            </a:r>
            <a:r>
              <a:rPr lang="fr-FR" sz="2800" b="1" kern="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contamination.</a:t>
            </a:r>
            <a:endParaRPr lang="fr-FR" sz="2800" b="1" kern="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Tx/>
              <a:buChar char="-"/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2442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1268760"/>
            <a:ext cx="85689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Conception des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paillasses</a:t>
            </a:r>
          </a:p>
          <a:p>
            <a:pPr algn="l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dirty="0" smtClean="0">
                <a:latin typeface="Garamond" panose="02020404030301010803" pitchFamily="18" charset="0"/>
              </a:rPr>
              <a:t>Paillasses revêtues </a:t>
            </a:r>
            <a:r>
              <a:rPr lang="fr-FR" sz="2800" b="1" dirty="0">
                <a:latin typeface="Garamond" panose="02020404030301010803" pitchFamily="18" charset="0"/>
              </a:rPr>
              <a:t>avec une matière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lisse</a:t>
            </a:r>
            <a:r>
              <a:rPr lang="fr-FR" sz="2800" b="1" dirty="0">
                <a:latin typeface="Garamond" panose="02020404030301010803" pitchFamily="18" charset="0"/>
              </a:rPr>
              <a:t>,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résistante</a:t>
            </a:r>
            <a:r>
              <a:rPr lang="fr-FR" sz="2800" b="1" dirty="0">
                <a:latin typeface="Garamond" panose="02020404030301010803" pitchFamily="18" charset="0"/>
              </a:rPr>
              <a:t>,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imperméable</a:t>
            </a:r>
            <a:r>
              <a:rPr lang="fr-FR" sz="2800" b="1" dirty="0">
                <a:latin typeface="Garamond" panose="02020404030301010803" pitchFamily="18" charset="0"/>
              </a:rPr>
              <a:t>, </a:t>
            </a:r>
            <a:r>
              <a:rPr lang="fr-FR" sz="28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incombustible</a:t>
            </a:r>
            <a:r>
              <a:rPr lang="fr-FR" sz="2800" b="1" dirty="0" smtClean="0">
                <a:latin typeface="Garamond" panose="02020404030301010803" pitchFamily="18" charset="0"/>
              </a:rPr>
              <a:t>,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faciles</a:t>
            </a:r>
            <a:r>
              <a:rPr lang="fr-FR" sz="2800" b="1" dirty="0">
                <a:latin typeface="Garamond" panose="02020404030301010803" pitchFamily="18" charset="0"/>
              </a:rPr>
              <a:t> à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nettoyer</a:t>
            </a:r>
            <a:r>
              <a:rPr lang="fr-FR" sz="2800" b="1" dirty="0">
                <a:latin typeface="Garamond" panose="02020404030301010803" pitchFamily="18" charset="0"/>
              </a:rPr>
              <a:t> et à </a:t>
            </a:r>
            <a:r>
              <a:rPr lang="fr-FR" sz="28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désinfecter</a:t>
            </a:r>
            <a:r>
              <a:rPr lang="fr-FR" sz="2800" b="1" dirty="0" smtClean="0">
                <a:latin typeface="Garamond" panose="02020404030301010803" pitchFamily="18" charset="0"/>
              </a:rPr>
              <a:t>, et </a:t>
            </a:r>
            <a:r>
              <a:rPr lang="fr-FR" sz="2800" b="1" dirty="0">
                <a:latin typeface="Garamond" panose="02020404030301010803" pitchFamily="18" charset="0"/>
              </a:rPr>
              <a:t>surtout à </a:t>
            </a:r>
            <a:r>
              <a:rPr lang="fr-F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anti-adhérence </a:t>
            </a:r>
            <a:r>
              <a:rPr lang="fr-FR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microbienne</a:t>
            </a:r>
            <a:r>
              <a:rPr lang="fr-FR" sz="2800" b="1" dirty="0" smtClean="0">
                <a:latin typeface="Garamond" panose="02020404030301010803" pitchFamily="18" charset="0"/>
              </a:rPr>
              <a:t>.</a:t>
            </a:r>
          </a:p>
          <a:p>
            <a:pPr algn="just">
              <a:defRPr/>
            </a:pPr>
            <a:endParaRPr lang="fr-FR" sz="2800" b="1" dirty="0" smtClean="0"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dirty="0" smtClean="0">
                <a:latin typeface="Garamond" panose="02020404030301010803" pitchFamily="18" charset="0"/>
              </a:rPr>
              <a:t>Ne pas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sceller</a:t>
            </a:r>
            <a:r>
              <a:rPr lang="fr-FR" sz="2800" b="1" dirty="0">
                <a:latin typeface="Garamond" panose="02020404030301010803" pitchFamily="18" charset="0"/>
              </a:rPr>
              <a:t> les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paillasses</a:t>
            </a:r>
            <a:r>
              <a:rPr lang="fr-FR" sz="2800" b="1" dirty="0">
                <a:latin typeface="Garamond" panose="02020404030301010803" pitchFamily="18" charset="0"/>
              </a:rPr>
              <a:t> au mur afin de disposer </a:t>
            </a:r>
            <a:r>
              <a:rPr lang="fr-FR" sz="2800" b="1" dirty="0" smtClean="0">
                <a:latin typeface="Garamond" panose="02020404030301010803" pitchFamily="18" charset="0"/>
              </a:rPr>
              <a:t>d’un maximum </a:t>
            </a:r>
            <a:r>
              <a:rPr lang="fr-FR" sz="2800" b="1" dirty="0">
                <a:latin typeface="Garamond" panose="02020404030301010803" pitchFamily="18" charset="0"/>
              </a:rPr>
              <a:t>de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mobilité</a:t>
            </a:r>
            <a:r>
              <a:rPr lang="fr-FR" sz="2800" b="1" dirty="0">
                <a:latin typeface="Garamond" panose="02020404030301010803" pitchFamily="18" charset="0"/>
              </a:rPr>
              <a:t> lors des évolutions du </a:t>
            </a:r>
            <a:r>
              <a:rPr lang="fr-FR" sz="2800" b="1" dirty="0" smtClean="0">
                <a:latin typeface="Garamond" panose="02020404030301010803" pitchFamily="18" charset="0"/>
              </a:rPr>
              <a:t>laboratoire.</a:t>
            </a:r>
            <a:endParaRPr lang="fr-FR" sz="2800" b="1" dirty="0"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dirty="0"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6767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1556792"/>
            <a:ext cx="85689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dirty="0" smtClean="0">
                <a:latin typeface="Garamond" panose="02020404030301010803" pitchFamily="18" charset="0"/>
              </a:rPr>
              <a:t>Il convient de </a:t>
            </a:r>
            <a:r>
              <a:rPr lang="fr-FR" sz="28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limiter le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nombre </a:t>
            </a:r>
            <a:r>
              <a:rPr lang="fr-FR" sz="2800" b="1" dirty="0">
                <a:latin typeface="Garamond" panose="02020404030301010803" pitchFamily="18" charset="0"/>
              </a:rPr>
              <a:t>de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pieds</a:t>
            </a:r>
            <a:r>
              <a:rPr lang="fr-FR" sz="2800" b="1" dirty="0">
                <a:latin typeface="Garamond" panose="02020404030301010803" pitchFamily="18" charset="0"/>
              </a:rPr>
              <a:t> des paillasses pour faciliter </a:t>
            </a:r>
            <a:r>
              <a:rPr lang="fr-FR" sz="2800" b="1" dirty="0" smtClean="0">
                <a:latin typeface="Garamond" panose="02020404030301010803" pitchFamily="18" charset="0"/>
              </a:rPr>
              <a:t>le nettoyage </a:t>
            </a:r>
            <a:r>
              <a:rPr lang="fr-FR" sz="2800" b="1" dirty="0">
                <a:latin typeface="Garamond" panose="02020404030301010803" pitchFamily="18" charset="0"/>
              </a:rPr>
              <a:t>du </a:t>
            </a:r>
            <a:r>
              <a:rPr lang="fr-FR" sz="2800" b="1" dirty="0" smtClean="0">
                <a:latin typeface="Garamond" panose="02020404030301010803" pitchFamily="18" charset="0"/>
              </a:rPr>
              <a:t>sol.</a:t>
            </a:r>
          </a:p>
          <a:p>
            <a:pPr algn="just">
              <a:defRPr/>
            </a:pPr>
            <a:endParaRPr lang="fr-FR" sz="2800" b="1" dirty="0" smtClean="0"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dirty="0">
                <a:latin typeface="Garamond" panose="02020404030301010803" pitchFamily="18" charset="0"/>
              </a:rPr>
              <a:t>Il convient de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limiter le nombre </a:t>
            </a:r>
            <a:r>
              <a:rPr lang="fr-FR" sz="2800" b="1" dirty="0">
                <a:latin typeface="Garamond" panose="02020404030301010803" pitchFamily="18" charset="0"/>
              </a:rPr>
              <a:t>de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joints</a:t>
            </a:r>
            <a:r>
              <a:rPr lang="fr-FR" sz="2800" b="1" dirty="0">
                <a:latin typeface="Garamond" panose="02020404030301010803" pitchFamily="18" charset="0"/>
              </a:rPr>
              <a:t> des revêtements de </a:t>
            </a:r>
            <a:r>
              <a:rPr lang="fr-FR" sz="2800" b="1" dirty="0" smtClean="0">
                <a:latin typeface="Garamond" panose="02020404030301010803" pitchFamily="18" charset="0"/>
              </a:rPr>
              <a:t>paillasse.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8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Il est recommander un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hauteur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du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de travail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entre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720 et 900 </a:t>
            </a:r>
            <a:r>
              <a:rPr lang="fr-FR" sz="2800" b="1" kern="0" dirty="0" err="1" smtClean="0">
                <a:solidFill>
                  <a:srgbClr val="0000CC"/>
                </a:solidFill>
                <a:latin typeface="Garamond" panose="02020404030301010803" pitchFamily="18" charset="0"/>
              </a:rPr>
              <a:t>mm.</a:t>
            </a: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11436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04" y="72008"/>
            <a:ext cx="7305404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1268760"/>
            <a:ext cx="85689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Conditionnement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électrique</a:t>
            </a:r>
          </a:p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 laboratoire doit avoir :</a:t>
            </a:r>
          </a:p>
          <a:p>
            <a:pPr algn="just">
              <a:defRPr/>
            </a:pP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Un approvisionnement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fiable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et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disponible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en énergie, ceci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pour assurer la continuité du travail dans un laboratoire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→ alimentation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secteur de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l'électricité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générateurs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système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d'alimentation en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énergie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solaire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 </a:t>
            </a:r>
            <a:endParaRPr lang="fr-FR" sz="28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>
                <a:solidFill>
                  <a:srgbClr val="FF0000"/>
                </a:solidFill>
                <a:latin typeface="Garamond" panose="02020404030301010803" pitchFamily="18" charset="0"/>
              </a:rPr>
              <a:t>C</a:t>
            </a:r>
            <a:r>
              <a:rPr lang="fr-FR" sz="2800" b="1" kern="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ourant alternatif monophasé 220 V et parfois 	triphasé 380V.</a:t>
            </a:r>
            <a:endParaRPr lang="fr-FR" sz="2800" b="1" kern="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4253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1484784"/>
            <a:ext cx="85689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AutoNum type="arabicPeriod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Choix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du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site</a:t>
            </a:r>
          </a:p>
          <a:p>
            <a:pPr marL="514350" indent="-514350">
              <a:buAutoNum type="arabicPeriod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Plan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architectural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Superficie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Plan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répartition des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salles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Conception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des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sols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Conception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des murs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(isolation)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Conception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des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paillasses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Conditionnement électrique</a:t>
            </a:r>
          </a:p>
          <a:p>
            <a:pPr marL="457200" indent="-457200">
              <a:buFontTx/>
              <a:buChar char="-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Conditions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d’ambiance </a:t>
            </a:r>
          </a:p>
          <a:p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marR="0" lvl="0" indent="-4191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Section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lang="fr-FR" sz="3200" kern="0" dirty="0">
                <a:latin typeface="Garamond" panose="02020404030301010803" pitchFamily="18" charset="0"/>
              </a:rPr>
              <a:t>2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: </a:t>
            </a:r>
            <a:r>
              <a:rPr lang="fr-FR" sz="3200" kern="0" dirty="0" smtClean="0">
                <a:latin typeface="Garamond" panose="02020404030301010803" pitchFamily="18" charset="0"/>
              </a:rPr>
              <a:t>conception des laboratoires </a:t>
            </a:r>
            <a:r>
              <a:rPr kumimoji="0" lang="fr-FR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556792"/>
            <a:ext cx="889248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Les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dispositifs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de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coupure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(disjoncteur et compteur) doivent être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reconnaissable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et facilement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accessible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algn="just">
              <a:defRPr/>
            </a:pPr>
            <a:endParaRPr lang="fr-FR" sz="14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Suppression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de toute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défectuosité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ou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anomalie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dont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l’installation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peuvent être affectées.</a:t>
            </a:r>
          </a:p>
          <a:p>
            <a:pPr algn="just">
              <a:defRPr/>
            </a:pPr>
            <a:endParaRPr lang="fr-FR" sz="14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800" b="1" kern="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Il est strictement interdit l’installation de : conduites de fluides en hauteur et en  traversent des installation électrique ; raccord de plusieurs bloc multiprises en séries à la même fiche murale ou de paillasse ; rallonge nue branchée à une prise sur la paillasse ou sur le sol.</a:t>
            </a:r>
            <a:endParaRPr lang="fr-FR" sz="28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15347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628800"/>
            <a:ext cx="91440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Conditions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d’ambiance</a:t>
            </a:r>
          </a:p>
          <a:p>
            <a:pPr algn="just">
              <a:defRPr/>
            </a:pPr>
            <a:endParaRPr lang="fr-FR" sz="14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Les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sources d'énergie (l'alimentation électrique)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l'éclairage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et les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conditions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ambiantes (T° et H)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doivent permettre de faciliter une exécution correcte des activités de laboratoire </a:t>
            </a: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14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La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stérilité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biologique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la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poussière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les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perturbations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électromagnétiques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les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rayonnements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niveaux de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bruit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et de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vibration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doivent être surveiller et maîtriser pour assurer un bon fonctionnement des activités techniques de laboratoires.</a:t>
            </a:r>
            <a:endParaRPr lang="fr-FR" sz="28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5933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3BDE-F8EE-4D0B-A6E0-17556F99542E}" type="slidenum">
              <a:rPr lang="fr-FR">
                <a:solidFill>
                  <a:srgbClr val="000099"/>
                </a:solidFill>
              </a:rPr>
              <a:pPr/>
              <a:t>22</a:t>
            </a:fld>
            <a:endParaRPr lang="fr-FR">
              <a:solidFill>
                <a:srgbClr val="000099"/>
              </a:solidFill>
            </a:endParaRPr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5444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2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57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1196752"/>
            <a:ext cx="856895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Choix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du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site</a:t>
            </a:r>
          </a:p>
          <a:p>
            <a:pPr algn="just">
              <a:defRPr/>
            </a:pPr>
            <a:endParaRPr lang="fr-FR" sz="10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 laboratoire doit : </a:t>
            </a:r>
          </a:p>
          <a:p>
            <a:pPr algn="just">
              <a:defRPr/>
            </a:pPr>
            <a:endParaRPr lang="fr-FR" sz="10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Être installé dans un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endroit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loin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de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zones de vie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Effectivement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séparés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de secteurs siège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d'activités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incompatibles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Être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implanté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dans environnement 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travail calme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et à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l'abri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des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interruptions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Être dans un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endroit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avec une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bonne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aération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et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ventilation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offrant un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environnement limitant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la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dissémination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des agents microbiologiques et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contamination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(biologie moléculaire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).</a:t>
            </a: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19100" lvl="0" indent="-419100">
              <a:defRPr/>
            </a:pPr>
            <a:r>
              <a:rPr lang="fr-FR" sz="3200" kern="0" dirty="0">
                <a:latin typeface="Garamond" panose="02020404030301010803" pitchFamily="18" charset="0"/>
              </a:rPr>
              <a:t>Choix du site</a:t>
            </a:r>
          </a:p>
        </p:txBody>
      </p:sp>
    </p:spTree>
    <p:extLst>
      <p:ext uri="{BB962C8B-B14F-4D97-AF65-F5344CB8AC3E}">
        <p14:creationId xmlns:p14="http://schemas.microsoft.com/office/powerpoint/2010/main" val="9870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1484784"/>
            <a:ext cx="85689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Superficie</a:t>
            </a:r>
          </a:p>
          <a:p>
            <a:pPr algn="just">
              <a:defRPr/>
            </a:pPr>
            <a:endParaRPr lang="fr-FR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800" b="1" dirty="0" smtClean="0">
                <a:latin typeface="Garamond" panose="02020404030301010803" pitchFamily="18" charset="0"/>
              </a:rPr>
              <a:t>Le laboratoire </a:t>
            </a:r>
            <a:r>
              <a:rPr lang="fr-FR" sz="2800" b="1" dirty="0">
                <a:latin typeface="Garamond" panose="02020404030301010803" pitchFamily="18" charset="0"/>
              </a:rPr>
              <a:t>doit</a:t>
            </a:r>
            <a:r>
              <a:rPr lang="fr-FR" sz="2800" b="1" dirty="0" smtClean="0">
                <a:latin typeface="Garamond" panose="02020404030301010803" pitchFamily="18" charset="0"/>
              </a:rPr>
              <a:t> avoir une </a:t>
            </a:r>
            <a:r>
              <a:rPr lang="fr-FR" sz="28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surface suffisante </a:t>
            </a:r>
            <a:r>
              <a:rPr lang="fr-FR" sz="2800" b="1" dirty="0" smtClean="0">
                <a:latin typeface="Garamond" panose="02020404030301010803" pitchFamily="18" charset="0"/>
              </a:rPr>
              <a:t>pour maintenir les </a:t>
            </a:r>
            <a:r>
              <a:rPr lang="fr-FR" sz="28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zones (salles)</a:t>
            </a:r>
            <a:r>
              <a:rPr lang="fr-FR" sz="2800" b="1" dirty="0" smtClean="0">
                <a:latin typeface="Garamond" panose="02020404030301010803" pitchFamily="18" charset="0"/>
              </a:rPr>
              <a:t> de travail en </a:t>
            </a:r>
            <a:r>
              <a:rPr lang="fr-FR" sz="2800" b="1" dirty="0" smtClean="0">
                <a:solidFill>
                  <a:srgbClr val="0000CC"/>
                </a:solidFill>
                <a:latin typeface="Garamond" panose="02020404030301010803" pitchFamily="18" charset="0"/>
              </a:rPr>
              <a:t>ordre et propres</a:t>
            </a:r>
            <a:r>
              <a:rPr lang="fr-FR" sz="2800" b="1" dirty="0" smtClean="0">
                <a:latin typeface="Garamond" panose="02020404030301010803" pitchFamily="18" charset="0"/>
              </a:rPr>
              <a:t>. </a:t>
            </a:r>
          </a:p>
          <a:p>
            <a:pPr marL="457200" indent="-457200" algn="just">
              <a:buFontTx/>
              <a:buChar char="-"/>
            </a:pPr>
            <a:endParaRPr lang="fr-FR" sz="2800" b="1" dirty="0" smtClean="0"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2800" b="1" dirty="0" smtClean="0">
                <a:latin typeface="Garamond" panose="02020404030301010803" pitchFamily="18" charset="0"/>
              </a:rPr>
              <a:t>Il </a:t>
            </a:r>
            <a:r>
              <a:rPr lang="fr-FR" sz="2800" b="1" dirty="0">
                <a:latin typeface="Garamond" panose="02020404030301010803" pitchFamily="18" charset="0"/>
              </a:rPr>
              <a:t>est </a:t>
            </a:r>
            <a:r>
              <a:rPr lang="fr-FR" sz="2800" b="1" dirty="0" smtClean="0">
                <a:latin typeface="Garamond" panose="02020404030301010803" pitchFamily="18" charset="0"/>
              </a:rPr>
              <a:t>recommandé que </a:t>
            </a:r>
            <a:r>
              <a:rPr lang="fr-FR" sz="2800" b="1" dirty="0">
                <a:latin typeface="Garamond" panose="02020404030301010803" pitchFamily="18" charset="0"/>
              </a:rPr>
              <a:t>la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surface</a:t>
            </a:r>
            <a:r>
              <a:rPr lang="fr-FR" sz="2800" b="1" dirty="0">
                <a:latin typeface="Garamond" panose="02020404030301010803" pitchFamily="18" charset="0"/>
              </a:rPr>
              <a:t> </a:t>
            </a:r>
            <a:r>
              <a:rPr lang="fr-FR" sz="2800" b="1" dirty="0" smtClean="0">
                <a:latin typeface="Garamond" panose="02020404030301010803" pitchFamily="18" charset="0"/>
              </a:rPr>
              <a:t>soit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adaptée</a:t>
            </a:r>
            <a:r>
              <a:rPr lang="fr-FR" sz="2800" b="1" dirty="0">
                <a:latin typeface="Garamond" panose="02020404030301010803" pitchFamily="18" charset="0"/>
              </a:rPr>
              <a:t> au volume des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analyses</a:t>
            </a:r>
            <a:r>
              <a:rPr lang="fr-FR" sz="2800" b="1" dirty="0">
                <a:latin typeface="Garamond" panose="02020404030301010803" pitchFamily="18" charset="0"/>
              </a:rPr>
              <a:t> réalisées et à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l'organisation</a:t>
            </a:r>
            <a:r>
              <a:rPr lang="fr-FR" sz="2800" b="1" dirty="0">
                <a:latin typeface="Garamond" panose="02020404030301010803" pitchFamily="18" charset="0"/>
              </a:rPr>
              <a:t> générale interne du </a:t>
            </a:r>
            <a:r>
              <a:rPr lang="fr-FR" sz="2800" b="1" dirty="0">
                <a:solidFill>
                  <a:srgbClr val="0000CC"/>
                </a:solidFill>
                <a:latin typeface="Garamond" panose="02020404030301010803" pitchFamily="18" charset="0"/>
              </a:rPr>
              <a:t>laboratoire</a:t>
            </a:r>
            <a:r>
              <a:rPr lang="fr-FR" sz="2800" b="1" dirty="0">
                <a:latin typeface="Garamond" panose="02020404030301010803" pitchFamily="18" charset="0"/>
              </a:rPr>
              <a:t>. </a:t>
            </a:r>
            <a:endParaRPr lang="fr-FR" sz="2800" b="1" dirty="0" smtClean="0"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37783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8136904" cy="5472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5613047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Frutiger-Bold"/>
              </a:rPr>
              <a:t>Alternative plan for a one-room laboratory</a:t>
            </a:r>
          </a:p>
          <a:p>
            <a:r>
              <a:rPr lang="en-US" sz="1200" b="1" dirty="0">
                <a:latin typeface="Frutiger-Bold"/>
              </a:rPr>
              <a:t>1: outpatient’s table; 2: hand-operated centrifuge; 3: microscopes; 4: </a:t>
            </a:r>
            <a:r>
              <a:rPr lang="en-US" sz="1200" b="1" dirty="0" err="1">
                <a:latin typeface="Frutiger-Bold"/>
              </a:rPr>
              <a:t>haematology</a:t>
            </a:r>
            <a:r>
              <a:rPr lang="en-US" sz="1200" b="1" dirty="0">
                <a:latin typeface="Frutiger-Bold"/>
              </a:rPr>
              <a:t> area; 5: colorimeter; 6: </a:t>
            </a:r>
            <a:r>
              <a:rPr lang="en-US" sz="1200" b="1" dirty="0" err="1">
                <a:latin typeface="Frutiger-Bold"/>
              </a:rPr>
              <a:t>waterbath</a:t>
            </a:r>
            <a:r>
              <a:rPr lang="en-US" sz="1200" b="1" dirty="0">
                <a:latin typeface="Frutiger-Bold"/>
              </a:rPr>
              <a:t>;</a:t>
            </a:r>
          </a:p>
          <a:p>
            <a:r>
              <a:rPr lang="en-US" sz="1200" b="1" dirty="0">
                <a:latin typeface="Frutiger-Bold"/>
              </a:rPr>
              <a:t>7: electric centrifuge; 8: syphilis serology and biochemistry area; 9: reagent refrigerator; 10: reagent shelf;</a:t>
            </a:r>
          </a:p>
          <a:p>
            <a:r>
              <a:rPr lang="en-US" sz="1200" b="1" dirty="0">
                <a:latin typeface="Frutiger-Bold"/>
              </a:rPr>
              <a:t>11: glassware shelf; 12: balance; 13: staining box; 14: area for examination of sputum specimens; 15: Bunsen</a:t>
            </a:r>
          </a:p>
          <a:p>
            <a:r>
              <a:rPr lang="en-US" sz="1200" b="1" dirty="0">
                <a:latin typeface="Frutiger-Bold"/>
              </a:rPr>
              <a:t>burner; 16: sinks; 17: waste sink; 18: bed for patients; 19: record-keeping area; 20: area for examination of stool</a:t>
            </a:r>
          </a:p>
          <a:p>
            <a:r>
              <a:rPr lang="en-US" sz="1200" b="1" dirty="0">
                <a:latin typeface="Frutiger-Bold"/>
              </a:rPr>
              <a:t>specimens; 21: area for examination of urine specimens; 22: area for reception of specimens; 23: gas bottle.</a:t>
            </a:r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1657814" y="5675256"/>
            <a:ext cx="1762058" cy="202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1196752"/>
            <a:ext cx="85689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Plan de répartition des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salles</a:t>
            </a:r>
          </a:p>
          <a:p>
            <a:pPr marL="457200" indent="-457200" algn="l">
              <a:buFontTx/>
              <a:buChar char="-"/>
              <a:defRPr/>
            </a:pP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Laboratoire d’analyses médicales :</a:t>
            </a:r>
          </a:p>
          <a:p>
            <a:pPr algn="l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Les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salles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de ce type de laboratoire doivent avoir une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structure ou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une démarche obligatoire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afin 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manipuler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analyser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et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identifier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toutes matières biologiques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sans le moindre risque. Pour cela,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le laboratoire d’analyses médicales,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doit comprendre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</a:p>
          <a:p>
            <a:pPr algn="l">
              <a:defRPr/>
            </a:pP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Salle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prélèvement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indépendante.</a:t>
            </a:r>
          </a:p>
          <a:p>
            <a:pPr algn="l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8665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1196752"/>
            <a:ext cx="856895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Zone 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réception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stockage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et 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préparation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des échantillons et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d'aliquotes.</a:t>
            </a: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Zone de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réalisation des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analyses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Et le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cas échéant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</a:p>
          <a:p>
            <a:pPr algn="l">
              <a:defRPr/>
            </a:pP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Salle indépendante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, pour la préparation et 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stérilisation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des milieux de culture et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du matériel.</a:t>
            </a:r>
          </a:p>
          <a:p>
            <a:pPr algn="l"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Salle indépendante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décontamination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et de nettoyage des matériels (autoclave-four)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et laverie.</a:t>
            </a: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l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34250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1484784"/>
            <a:ext cx="85689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	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Plan de répartition des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salles</a:t>
            </a:r>
          </a:p>
          <a:p>
            <a:pPr marL="457200" indent="-457200" algn="just">
              <a:buFontTx/>
              <a:buChar char="-"/>
              <a:defRPr/>
            </a:pP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Laboratoires de Microbiologie et de Biologie moléculaire</a:t>
            </a:r>
          </a:p>
          <a:p>
            <a:pPr algn="just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Les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salles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de ce type de laboratoire doit permettent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une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organisation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du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circuit des échantillons biologiques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et aliquotes de manière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à prévenir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toute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contamination croisée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"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inter-échantillon</a:t>
            </a: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",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et pour cela le plan doit respecter 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le principe de </a:t>
            </a:r>
            <a:r>
              <a:rPr lang="fr-FR" sz="2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"la marche en avant"</a:t>
            </a:r>
            <a:r>
              <a:rPr lang="fr-FR" sz="28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des échantillons </a:t>
            </a:r>
            <a:r>
              <a:rPr lang="fr-FR" sz="28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biologiques. </a:t>
            </a:r>
          </a:p>
          <a:p>
            <a:pPr algn="just">
              <a:defRPr/>
            </a:pPr>
            <a:r>
              <a:rPr lang="fr-FR" sz="28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800" b="1" kern="0" dirty="0" smtClean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pPr algn="just"/>
            <a:endParaRPr lang="fr-FR" sz="3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35858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9" y="1844824"/>
            <a:ext cx="85689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En particulier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pour la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Microbiologie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le laboratoire pourra présenter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les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salles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classées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plus propre au moins propre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en ordre 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la marche en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avant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</a:p>
          <a:p>
            <a:pPr algn="just">
              <a:defRPr/>
            </a:pP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Salle de </a:t>
            </a:r>
            <a:r>
              <a:rPr lang="fr-FR" sz="26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stérilisation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et / ou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désinfection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algn="just"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Salle de </a:t>
            </a:r>
            <a:r>
              <a:rPr lang="fr-FR" sz="2600" b="1" kern="0" dirty="0" smtClean="0">
                <a:solidFill>
                  <a:srgbClr val="0000CC"/>
                </a:solidFill>
                <a:latin typeface="Garamond" panose="02020404030301010803" pitchFamily="18" charset="0"/>
              </a:rPr>
              <a:t>manipulation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clair et à l’abri des </a:t>
            </a:r>
            <a:r>
              <a:rPr lang="fr-FR" sz="26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courants </a:t>
            </a: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d’aire.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</a:p>
          <a:p>
            <a:pPr algn="just">
              <a:defRPr/>
            </a:pPr>
            <a:r>
              <a:rPr lang="fr-FR" sz="2600" b="1" kern="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600" b="1" kern="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defRPr/>
            </a:pPr>
            <a:endParaRPr lang="fr-FR" sz="2600" b="1" kern="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fr-FR" sz="2600" kern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4372" y="341627"/>
            <a:ext cx="7902575" cy="700790"/>
          </a:xfrm>
          <a:prstGeom prst="rect">
            <a:avLst/>
          </a:prstGeom>
          <a:solidFill>
            <a:srgbClr val="E2E2FF">
              <a:alpha val="7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59F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r-FR" sz="3200" b="1" kern="0" dirty="0">
                <a:solidFill>
                  <a:schemeClr val="tx1"/>
                </a:solidFill>
                <a:latin typeface="Garamond" panose="02020404030301010803" pitchFamily="18" charset="0"/>
              </a:rPr>
              <a:t>Plan architectural</a:t>
            </a:r>
          </a:p>
        </p:txBody>
      </p:sp>
    </p:spTree>
    <p:extLst>
      <p:ext uri="{BB962C8B-B14F-4D97-AF65-F5344CB8AC3E}">
        <p14:creationId xmlns:p14="http://schemas.microsoft.com/office/powerpoint/2010/main" val="19657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ivd-GP">
  <a:themeElements>
    <a:clrScheme name="eivd-GP 9">
      <a:dk1>
        <a:srgbClr val="000099"/>
      </a:dk1>
      <a:lt1>
        <a:srgbClr val="FFFFFF"/>
      </a:lt1>
      <a:dk2>
        <a:srgbClr val="000099"/>
      </a:dk2>
      <a:lt2>
        <a:srgbClr val="B2B2B2"/>
      </a:lt2>
      <a:accent1>
        <a:srgbClr val="CCCCFF"/>
      </a:accent1>
      <a:accent2>
        <a:srgbClr val="00CCFF"/>
      </a:accent2>
      <a:accent3>
        <a:srgbClr val="FFFFFF"/>
      </a:accent3>
      <a:accent4>
        <a:srgbClr val="000082"/>
      </a:accent4>
      <a:accent5>
        <a:srgbClr val="E2E2FF"/>
      </a:accent5>
      <a:accent6>
        <a:srgbClr val="00B9E7"/>
      </a:accent6>
      <a:hlink>
        <a:srgbClr val="0066FF"/>
      </a:hlink>
      <a:folHlink>
        <a:srgbClr val="B2B2B2"/>
      </a:folHlink>
    </a:clrScheme>
    <a:fontScheme name="eivd-G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ivd-G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vd-G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8">
        <a:dk1>
          <a:srgbClr val="000099"/>
        </a:dk1>
        <a:lt1>
          <a:srgbClr val="FFFFFF"/>
        </a:lt1>
        <a:dk2>
          <a:srgbClr val="000099"/>
        </a:dk2>
        <a:lt2>
          <a:srgbClr val="B2B2B2"/>
        </a:lt2>
        <a:accent1>
          <a:srgbClr val="CCCCFF"/>
        </a:accent1>
        <a:accent2>
          <a:srgbClr val="00CCFF"/>
        </a:accent2>
        <a:accent3>
          <a:srgbClr val="FFFFFF"/>
        </a:accent3>
        <a:accent4>
          <a:srgbClr val="000082"/>
        </a:accent4>
        <a:accent5>
          <a:srgbClr val="E2E2FF"/>
        </a:accent5>
        <a:accent6>
          <a:srgbClr val="00B9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vd-GP 9">
        <a:dk1>
          <a:srgbClr val="000099"/>
        </a:dk1>
        <a:lt1>
          <a:srgbClr val="FFFFFF"/>
        </a:lt1>
        <a:dk2>
          <a:srgbClr val="000099"/>
        </a:dk2>
        <a:lt2>
          <a:srgbClr val="B2B2B2"/>
        </a:lt2>
        <a:accent1>
          <a:srgbClr val="CCCCFF"/>
        </a:accent1>
        <a:accent2>
          <a:srgbClr val="00CCFF"/>
        </a:accent2>
        <a:accent3>
          <a:srgbClr val="FFFFFF"/>
        </a:accent3>
        <a:accent4>
          <a:srgbClr val="000082"/>
        </a:accent4>
        <a:accent5>
          <a:srgbClr val="E2E2FF"/>
        </a:accent5>
        <a:accent6>
          <a:srgbClr val="00B9E7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49C6A25-C3D5-4D53-844F-9F2AF4AA18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Organigramme de base</Template>
  <TotalTime>1010</TotalTime>
  <Words>602</Words>
  <Application>Microsoft Office PowerPoint</Application>
  <PresentationFormat>Affichage à l'écran (4:3)</PresentationFormat>
  <Paragraphs>182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Constantia</vt:lpstr>
      <vt:lpstr>Frutiger-Bold</vt:lpstr>
      <vt:lpstr>Garamond</vt:lpstr>
      <vt:lpstr>Lucida Sans Unicode</vt:lpstr>
      <vt:lpstr>Times New Roman</vt:lpstr>
      <vt:lpstr>Wingdings</vt:lpstr>
      <vt:lpstr>Thème Office</vt:lpstr>
      <vt:lpstr>eivd-GP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 bridge</dc:creator>
  <cp:keywords/>
  <cp:lastModifiedBy>pc bridge</cp:lastModifiedBy>
  <cp:revision>164</cp:revision>
  <dcterms:created xsi:type="dcterms:W3CDTF">2016-01-11T17:06:13Z</dcterms:created>
  <dcterms:modified xsi:type="dcterms:W3CDTF">2020-11-21T18:35:11Z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TC100854819990</vt:lpwstr>
  </property>
</Properties>
</file>